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4" r:id="rId2"/>
    <p:sldId id="278" r:id="rId3"/>
    <p:sldId id="325" r:id="rId4"/>
    <p:sldId id="279" r:id="rId5"/>
    <p:sldId id="280" r:id="rId6"/>
    <p:sldId id="311" r:id="rId7"/>
    <p:sldId id="309" r:id="rId8"/>
    <p:sldId id="310" r:id="rId9"/>
    <p:sldId id="326" r:id="rId10"/>
    <p:sldId id="327" r:id="rId1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B22"/>
    <a:srgbClr val="296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9503" autoAdjust="0"/>
  </p:normalViewPr>
  <p:slideViewPr>
    <p:cSldViewPr>
      <p:cViewPr varScale="1">
        <p:scale>
          <a:sx n="61" d="100"/>
          <a:sy n="61" d="100"/>
        </p:scale>
        <p:origin x="104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47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886" y="0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807A9-6976-40DB-B3E0-CC50765F0E2C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879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886" y="8916879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67136-6A21-43E4-B6DC-655CC9B6F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88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182BC-EF9D-40EC-9E06-1965E2DDDE1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829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829"/>
            <a:ext cx="3077740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CE70A-A21B-404E-96AB-118F07CB1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CE70A-A21B-404E-96AB-118F07CB1A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2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CE70A-A21B-404E-96AB-118F07CB1A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90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53198"/>
            <a:ext cx="12192000" cy="304800"/>
          </a:xfrm>
          <a:custGeom>
            <a:avLst/>
            <a:gdLst/>
            <a:ahLst/>
            <a:cxnLst/>
            <a:rect l="l" t="t" r="r" b="b"/>
            <a:pathLst>
              <a:path w="12192000" h="304800">
                <a:moveTo>
                  <a:pt x="12192000" y="0"/>
                </a:moveTo>
                <a:lnTo>
                  <a:pt x="0" y="0"/>
                </a:lnTo>
                <a:lnTo>
                  <a:pt x="0" y="304800"/>
                </a:lnTo>
                <a:lnTo>
                  <a:pt x="12192000" y="304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79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553198"/>
            <a:ext cx="12192000" cy="304800"/>
          </a:xfrm>
          <a:custGeom>
            <a:avLst/>
            <a:gdLst/>
            <a:ahLst/>
            <a:cxnLst/>
            <a:rect l="l" t="t" r="r" b="b"/>
            <a:pathLst>
              <a:path w="12192000" h="304800">
                <a:moveTo>
                  <a:pt x="0" y="304800"/>
                </a:moveTo>
                <a:lnTo>
                  <a:pt x="12192000" y="304800"/>
                </a:lnTo>
                <a:lnTo>
                  <a:pt x="121920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24384">
            <a:solidFill>
              <a:srgbClr val="79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945003" y="0"/>
            <a:ext cx="10246996" cy="652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981200" y="0"/>
            <a:ext cx="10210800" cy="591820"/>
          </a:xfrm>
          <a:custGeom>
            <a:avLst/>
            <a:gdLst/>
            <a:ahLst/>
            <a:cxnLst/>
            <a:rect l="l" t="t" r="r" b="b"/>
            <a:pathLst>
              <a:path w="10210800" h="591820">
                <a:moveTo>
                  <a:pt x="10210800" y="0"/>
                </a:moveTo>
                <a:lnTo>
                  <a:pt x="0" y="0"/>
                </a:lnTo>
                <a:lnTo>
                  <a:pt x="0" y="591312"/>
                </a:lnTo>
                <a:lnTo>
                  <a:pt x="10210800" y="591312"/>
                </a:lnTo>
                <a:lnTo>
                  <a:pt x="10210800" y="0"/>
                </a:lnTo>
                <a:close/>
              </a:path>
            </a:pathLst>
          </a:custGeom>
          <a:solidFill>
            <a:srgbClr val="7904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1950720" cy="6614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45591" y="94488"/>
            <a:ext cx="1804416" cy="4724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0"/>
            <a:ext cx="1905000" cy="591820"/>
          </a:xfrm>
          <a:custGeom>
            <a:avLst/>
            <a:gdLst/>
            <a:ahLst/>
            <a:cxnLst/>
            <a:rect l="l" t="t" r="r" b="b"/>
            <a:pathLst>
              <a:path w="1905000" h="591820">
                <a:moveTo>
                  <a:pt x="0" y="591312"/>
                </a:moveTo>
                <a:lnTo>
                  <a:pt x="1905000" y="591312"/>
                </a:lnTo>
                <a:lnTo>
                  <a:pt x="1905000" y="0"/>
                </a:lnTo>
                <a:lnTo>
                  <a:pt x="0" y="0"/>
                </a:lnTo>
                <a:lnTo>
                  <a:pt x="0" y="591312"/>
                </a:lnTo>
                <a:close/>
              </a:path>
            </a:pathLst>
          </a:custGeom>
          <a:solidFill>
            <a:srgbClr val="7904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9625" y="42494"/>
            <a:ext cx="9032748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3250" y="1523111"/>
            <a:ext cx="10991850" cy="397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6276" y="6602191"/>
            <a:ext cx="3319779" cy="231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7114" y="6580701"/>
            <a:ext cx="314959" cy="262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832103"/>
            <a:ext cx="11506200" cy="5446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816598" y="3067050"/>
            <a:ext cx="5040986" cy="2444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PENERIMAAN 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MAHASISWA</a:t>
            </a:r>
            <a:r>
              <a:rPr lang="en-US"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BARU  </a:t>
            </a:r>
            <a:endParaRPr lang="en-US" sz="2400" b="1" spc="-5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80" dirty="0">
                <a:solidFill>
                  <a:srgbClr val="FFFFFF"/>
                </a:solidFill>
                <a:latin typeface="Trebuchet MS"/>
                <a:cs typeface="Trebuchet MS"/>
              </a:rPr>
              <a:t>TA.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202</a:t>
            </a:r>
            <a:r>
              <a:rPr lang="en-US" sz="2400" b="1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2400" dirty="0">
              <a:latin typeface="Trebuchet MS"/>
              <a:cs typeface="Trebuchet MS"/>
            </a:endParaRPr>
          </a:p>
          <a:p>
            <a:pPr marL="140335" marR="127000" indent="-5080" algn="ctr">
              <a:lnSpc>
                <a:spcPts val="6480"/>
              </a:lnSpc>
              <a:spcBef>
                <a:spcPts val="120"/>
              </a:spcBef>
            </a:pPr>
            <a:r>
              <a:rPr lang="en-US" sz="5400" b="1" spc="-5" dirty="0">
                <a:solidFill>
                  <a:srgbClr val="FFFFFF"/>
                </a:solidFill>
                <a:latin typeface="Trebuchet MS"/>
                <a:cs typeface="Trebuchet MS"/>
              </a:rPr>
              <a:t>PROGRAM SA</a:t>
            </a:r>
            <a:r>
              <a:rPr lang="en-US" sz="5400" b="1" spc="-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lang="en-US" sz="5400" b="1" dirty="0">
                <a:solidFill>
                  <a:srgbClr val="FFFFFF"/>
                </a:solidFill>
                <a:latin typeface="Trebuchet MS"/>
                <a:cs typeface="Trebuchet MS"/>
              </a:rPr>
              <a:t>JAN</a:t>
            </a:r>
            <a:r>
              <a:rPr lang="en-US" sz="5400" b="1" spc="-30" dirty="0">
                <a:solidFill>
                  <a:srgbClr val="FFFFFF"/>
                </a:solidFill>
                <a:latin typeface="Trebuchet MS"/>
                <a:cs typeface="Trebuchet MS"/>
              </a:rPr>
              <a:t>A (</a:t>
            </a:r>
            <a:r>
              <a:rPr lang="en-US" sz="5400" b="1" dirty="0">
                <a:solidFill>
                  <a:srgbClr val="FFFFFF"/>
                </a:solidFill>
                <a:latin typeface="Trebuchet MS"/>
                <a:cs typeface="Trebuchet MS"/>
              </a:rPr>
              <a:t>S1)</a:t>
            </a:r>
            <a:endParaRPr lang="en-US" sz="54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15" name="object 51"/>
          <p:cNvSpPr/>
          <p:nvPr/>
        </p:nvSpPr>
        <p:spPr>
          <a:xfrm>
            <a:off x="7492998" y="1295400"/>
            <a:ext cx="1676400" cy="1600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9"/>
          <p:cNvGrpSpPr/>
          <p:nvPr/>
        </p:nvGrpSpPr>
        <p:grpSpPr>
          <a:xfrm>
            <a:off x="734356" y="1290159"/>
            <a:ext cx="4603274" cy="4399242"/>
            <a:chOff x="6280404" y="803148"/>
            <a:chExt cx="5871751" cy="5611495"/>
          </a:xfrm>
        </p:grpSpPr>
        <p:sp>
          <p:nvSpPr>
            <p:cNvPr id="13" name="object 10"/>
            <p:cNvSpPr/>
            <p:nvPr/>
          </p:nvSpPr>
          <p:spPr>
            <a:xfrm>
              <a:off x="6280404" y="803148"/>
              <a:ext cx="5871751" cy="5611495"/>
            </a:xfrm>
            <a:prstGeom prst="rect">
              <a:avLst/>
            </a:prstGeom>
            <a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95266" t="3123" b="-105119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6280404" y="803148"/>
              <a:ext cx="5666740" cy="5611495"/>
            </a:xfrm>
            <a:custGeom>
              <a:avLst/>
              <a:gdLst/>
              <a:ahLst/>
              <a:cxnLst/>
              <a:rect l="l" t="t" r="r" b="b"/>
              <a:pathLst>
                <a:path w="5666740" h="5611495">
                  <a:moveTo>
                    <a:pt x="0" y="5611368"/>
                  </a:moveTo>
                  <a:lnTo>
                    <a:pt x="5666232" y="5611368"/>
                  </a:lnTo>
                  <a:lnTo>
                    <a:pt x="5666232" y="0"/>
                  </a:lnTo>
                  <a:lnTo>
                    <a:pt x="0" y="0"/>
                  </a:lnTo>
                  <a:lnTo>
                    <a:pt x="0" y="5611368"/>
                  </a:lnTo>
                  <a:close/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66860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571" y="1234507"/>
            <a:ext cx="11517502" cy="669029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844800" marR="5080" indent="-2832735" algn="just">
              <a:lnSpc>
                <a:spcPct val="100000"/>
              </a:lnSpc>
              <a:spcBef>
                <a:spcPts val="110"/>
              </a:spcBef>
            </a:pPr>
            <a:r>
              <a:rPr sz="2400" b="1" dirty="0">
                <a:latin typeface="Trebuchet MS"/>
                <a:cs typeface="Trebuchet MS"/>
              </a:rPr>
              <a:t>PRODI </a:t>
            </a:r>
            <a:r>
              <a:rPr sz="2400" b="1" spc="-60" dirty="0">
                <a:latin typeface="Trebuchet MS"/>
                <a:cs typeface="Trebuchet MS"/>
              </a:rPr>
              <a:t>YANG </a:t>
            </a:r>
            <a:r>
              <a:rPr sz="2400" b="1" dirty="0">
                <a:latin typeface="Trebuchet MS"/>
                <a:cs typeface="Trebuchet MS"/>
              </a:rPr>
              <a:t>DIOPERASIONALKAN </a:t>
            </a:r>
            <a:r>
              <a:rPr sz="2400" b="1" spc="-55" dirty="0">
                <a:latin typeface="Trebuchet MS"/>
                <a:cs typeface="Trebuchet MS"/>
              </a:rPr>
              <a:t>PADA </a:t>
            </a:r>
            <a:r>
              <a:rPr sz="2400" b="1" dirty="0">
                <a:latin typeface="Trebuchet MS"/>
                <a:cs typeface="Trebuchet MS"/>
              </a:rPr>
              <a:t>PROGRAM</a:t>
            </a:r>
            <a:r>
              <a:rPr sz="2400" b="1" spc="-28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SARJANA</a:t>
            </a:r>
            <a:r>
              <a:rPr lang="en-US" sz="2400" b="1" dirty="0">
                <a:latin typeface="Trebuchet MS"/>
                <a:cs typeface="Trebuchet MS"/>
              </a:rPr>
              <a:t> (</a:t>
            </a:r>
            <a:r>
              <a:rPr sz="2400" b="1" dirty="0">
                <a:latin typeface="Trebuchet MS"/>
                <a:cs typeface="Trebuchet MS"/>
              </a:rPr>
              <a:t>S1</a:t>
            </a:r>
            <a:r>
              <a:rPr lang="en-US" sz="2400" b="1" dirty="0">
                <a:latin typeface="Trebuchet MS"/>
                <a:cs typeface="Trebuchet MS"/>
              </a:rPr>
              <a:t>)</a:t>
            </a:r>
          </a:p>
          <a:p>
            <a:pPr marL="2844800" marR="5080" indent="-2832735" algn="just">
              <a:lnSpc>
                <a:spcPct val="100000"/>
              </a:lnSpc>
              <a:spcBef>
                <a:spcPts val="110"/>
              </a:spcBef>
            </a:pPr>
            <a:endParaRPr lang="en-US" sz="2400" b="1" dirty="0">
              <a:latin typeface="Trebuchet MS"/>
              <a:cs typeface="Trebuchet MS"/>
            </a:endParaRPr>
          </a:p>
          <a:p>
            <a:pPr marL="574675" indent="-457200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574675" algn="l"/>
              </a:tabLst>
            </a:pPr>
            <a:r>
              <a:rPr lang="en-US" sz="1600" b="1" spc="-50" dirty="0">
                <a:latin typeface="Trebuchet MS"/>
                <a:cs typeface="Trebuchet MS"/>
              </a:rPr>
              <a:t>FAKULTAS </a:t>
            </a:r>
            <a:r>
              <a:rPr lang="en-US" sz="1600" b="1" dirty="0">
                <a:latin typeface="Trebuchet MS"/>
                <a:cs typeface="Trebuchet MS"/>
              </a:rPr>
              <a:t>KEDOKTERAN</a:t>
            </a:r>
            <a:r>
              <a:rPr lang="en-US" sz="1600" b="1" spc="-5" dirty="0">
                <a:latin typeface="Trebuchet MS"/>
                <a:cs typeface="Trebuchet MS"/>
              </a:rPr>
              <a:t> DAN ILMU KESEHATAN </a:t>
            </a:r>
          </a:p>
          <a:p>
            <a:pPr marL="12065">
              <a:lnSpc>
                <a:spcPct val="100000"/>
              </a:lnSpc>
              <a:spcBef>
                <a:spcPts val="110"/>
              </a:spcBef>
              <a:tabLst>
                <a:tab pos="457200" algn="l"/>
                <a:tab pos="796925" algn="l"/>
              </a:tabLst>
            </a:pPr>
            <a:r>
              <a:rPr lang="en-US" sz="1600" b="1" spc="-5" dirty="0">
                <a:latin typeface="Trebuchet MS"/>
                <a:cs typeface="Trebuchet MS"/>
              </a:rPr>
              <a:t>	  - </a:t>
            </a:r>
            <a:r>
              <a:rPr lang="en-US" b="1" spc="-5" dirty="0">
                <a:latin typeface="Trebuchet MS"/>
                <a:cs typeface="Trebuchet MS"/>
              </a:rPr>
              <a:t>	</a:t>
            </a:r>
            <a:r>
              <a:rPr lang="en-US" spc="-5" dirty="0">
                <a:latin typeface="Trebuchet MS"/>
                <a:cs typeface="Trebuchet MS"/>
              </a:rPr>
              <a:t>PRODI</a:t>
            </a:r>
            <a:r>
              <a:rPr lang="en-US" dirty="0">
                <a:latin typeface="Trebuchet MS"/>
                <a:cs typeface="Trebuchet MS"/>
              </a:rPr>
              <a:t> SARJANA </a:t>
            </a:r>
            <a:r>
              <a:rPr lang="en-US" spc="5" dirty="0">
                <a:latin typeface="Trebuchet MS"/>
                <a:cs typeface="Trebuchet MS"/>
              </a:rPr>
              <a:t>KEDOKTERAN</a:t>
            </a:r>
          </a:p>
          <a:p>
            <a:pPr marL="12065">
              <a:lnSpc>
                <a:spcPct val="100000"/>
              </a:lnSpc>
              <a:spcBef>
                <a:spcPts val="110"/>
              </a:spcBef>
              <a:tabLst>
                <a:tab pos="457200" algn="l"/>
                <a:tab pos="796925" algn="l"/>
              </a:tabLst>
            </a:pPr>
            <a:endParaRPr lang="en-US" spc="5" dirty="0">
              <a:latin typeface="Trebuchet MS"/>
              <a:cs typeface="Trebuchet MS"/>
            </a:endParaRPr>
          </a:p>
          <a:p>
            <a:pPr marL="117475">
              <a:lnSpc>
                <a:spcPct val="100000"/>
              </a:lnSpc>
              <a:spcBef>
                <a:spcPts val="110"/>
              </a:spcBef>
              <a:tabLst>
                <a:tab pos="515938" algn="l"/>
                <a:tab pos="574675" algn="l"/>
              </a:tabLst>
            </a:pPr>
            <a:r>
              <a:rPr lang="en-US" b="1" spc="5" dirty="0">
                <a:latin typeface="Trebuchet MS"/>
                <a:cs typeface="Trebuchet MS"/>
              </a:rPr>
              <a:t> 2.</a:t>
            </a:r>
            <a:r>
              <a:rPr lang="en-US" b="1" spc="-10" dirty="0">
                <a:latin typeface="Trebuchet MS"/>
                <a:cs typeface="Trebuchet MS"/>
              </a:rPr>
              <a:t>   FAKULTAS FARMASI MILITER</a:t>
            </a:r>
          </a:p>
          <a:p>
            <a:pPr marL="896938" indent="-322263">
              <a:lnSpc>
                <a:spcPct val="100000"/>
              </a:lnSpc>
              <a:buFontTx/>
              <a:buChar char="-"/>
            </a:pPr>
            <a:r>
              <a:rPr lang="fi-FI" spc="-5" dirty="0">
                <a:latin typeface="Trebuchet MS"/>
                <a:cs typeface="Trebuchet MS"/>
              </a:rPr>
              <a:t>PRODI</a:t>
            </a:r>
            <a:r>
              <a:rPr lang="fi-FI" dirty="0">
                <a:latin typeface="Trebuchet MS"/>
                <a:cs typeface="Trebuchet MS"/>
              </a:rPr>
              <a:t> SARJANA </a:t>
            </a:r>
            <a:r>
              <a:rPr lang="fi-FI" spc="-20" dirty="0">
                <a:latin typeface="Trebuchet MS"/>
                <a:cs typeface="Trebuchet MS"/>
              </a:rPr>
              <a:t>FARMASI</a:t>
            </a:r>
          </a:p>
          <a:p>
            <a:pPr marL="896938" indent="-428625">
              <a:lnSpc>
                <a:spcPct val="100000"/>
              </a:lnSpc>
              <a:buFontTx/>
              <a:buChar char="-"/>
            </a:pPr>
            <a:endParaRPr lang="fi-FI" spc="-20" dirty="0">
              <a:latin typeface="Trebuchet MS"/>
              <a:cs typeface="Trebuchet MS"/>
            </a:endParaRPr>
          </a:p>
          <a:p>
            <a:pPr marL="457200" indent="-280988">
              <a:lnSpc>
                <a:spcPct val="100000"/>
              </a:lnSpc>
              <a:spcBef>
                <a:spcPts val="110"/>
              </a:spcBef>
              <a:tabLst>
                <a:tab pos="515938" algn="l"/>
              </a:tabLst>
            </a:pPr>
            <a:r>
              <a:rPr lang="it-IT" b="1" spc="-50" dirty="0">
                <a:latin typeface="Trebuchet MS"/>
                <a:cs typeface="Trebuchet MS"/>
              </a:rPr>
              <a:t>3. 		FAKULTAS STRATEGI PERTAHANAN</a:t>
            </a:r>
            <a:endParaRPr lang="it-IT" b="1" spc="-5" dirty="0">
              <a:latin typeface="Trebuchet MS"/>
              <a:cs typeface="Trebuchet MS"/>
            </a:endParaRPr>
          </a:p>
          <a:p>
            <a:pPr marL="12065">
              <a:lnSpc>
                <a:spcPct val="100000"/>
              </a:lnSpc>
              <a:spcBef>
                <a:spcPts val="110"/>
              </a:spcBef>
              <a:tabLst>
                <a:tab pos="469900" algn="l"/>
                <a:tab pos="574675" algn="l"/>
              </a:tabLst>
            </a:pPr>
            <a:r>
              <a:rPr lang="it-IT" b="1" spc="-5" dirty="0">
                <a:latin typeface="Trebuchet MS"/>
                <a:cs typeface="Trebuchet MS"/>
              </a:rPr>
              <a:t>		-  </a:t>
            </a:r>
            <a:r>
              <a:rPr lang="it-IT" spc="-5" dirty="0">
                <a:latin typeface="Trebuchet MS"/>
                <a:cs typeface="Trebuchet MS"/>
              </a:rPr>
              <a:t>PRODI</a:t>
            </a:r>
            <a:r>
              <a:rPr lang="it-IT" dirty="0">
                <a:latin typeface="Trebuchet MS"/>
                <a:cs typeface="Trebuchet MS"/>
              </a:rPr>
              <a:t> SARJANA SEJARAH MILITER</a:t>
            </a:r>
          </a:p>
          <a:p>
            <a:pPr marL="12065">
              <a:lnSpc>
                <a:spcPct val="100000"/>
              </a:lnSpc>
              <a:spcBef>
                <a:spcPts val="110"/>
              </a:spcBef>
              <a:tabLst>
                <a:tab pos="469900" algn="l"/>
                <a:tab pos="574675" algn="l"/>
              </a:tabLst>
            </a:pPr>
            <a:endParaRPr lang="it-IT" dirty="0">
              <a:latin typeface="Trebuchet MS"/>
              <a:cs typeface="Trebuchet MS"/>
            </a:endParaRPr>
          </a:p>
          <a:p>
            <a:pPr marL="460375" indent="-342900">
              <a:lnSpc>
                <a:spcPct val="100000"/>
              </a:lnSpc>
              <a:spcBef>
                <a:spcPts val="110"/>
              </a:spcBef>
              <a:buAutoNum type="arabicPeriod" startAt="4"/>
              <a:tabLst>
                <a:tab pos="469900" algn="l"/>
                <a:tab pos="574675" algn="l"/>
              </a:tabLst>
            </a:pPr>
            <a:r>
              <a:rPr lang="it-IT" b="1" dirty="0">
                <a:latin typeface="Trebuchet MS"/>
                <a:cs typeface="Trebuchet MS"/>
              </a:rPr>
              <a:t>FAKULTAS MIPA MILITER</a:t>
            </a: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it-IT" dirty="0">
                <a:latin typeface="Trebuchet MS"/>
                <a:cs typeface="Trebuchet MS"/>
              </a:rPr>
              <a:t>	</a:t>
            </a:r>
            <a:r>
              <a:rPr lang="fi-FI" spc="-5" dirty="0">
                <a:latin typeface="Trebuchet MS"/>
                <a:cs typeface="Trebuchet MS"/>
              </a:rPr>
              <a:t>PRODI</a:t>
            </a:r>
            <a:r>
              <a:rPr lang="fi-FI" spc="5" dirty="0">
                <a:latin typeface="Trebuchet MS"/>
                <a:cs typeface="Trebuchet MS"/>
              </a:rPr>
              <a:t> </a:t>
            </a:r>
            <a:r>
              <a:rPr lang="fi-FI" dirty="0">
                <a:latin typeface="Trebuchet MS"/>
                <a:cs typeface="Trebuchet MS"/>
              </a:rPr>
              <a:t>SARJANA </a:t>
            </a:r>
            <a:r>
              <a:rPr lang="fi-FI" spc="-25" dirty="0">
                <a:latin typeface="Trebuchet MS"/>
                <a:cs typeface="Trebuchet MS"/>
              </a:rPr>
              <a:t>MATEMATIKA</a:t>
            </a:r>
            <a:endParaRPr lang="fi-FI" dirty="0">
              <a:latin typeface="Trebuchet MS"/>
              <a:cs typeface="Trebuchet MS"/>
            </a:endParaRP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fi-FI" spc="-5" dirty="0">
                <a:latin typeface="Trebuchet MS"/>
                <a:cs typeface="Trebuchet MS"/>
              </a:rPr>
              <a:t>PRODI</a:t>
            </a:r>
            <a:r>
              <a:rPr lang="fi-FI" spc="5" dirty="0">
                <a:latin typeface="Trebuchet MS"/>
                <a:cs typeface="Trebuchet MS"/>
              </a:rPr>
              <a:t> </a:t>
            </a:r>
            <a:r>
              <a:rPr lang="fi-FI" dirty="0">
                <a:latin typeface="Trebuchet MS"/>
                <a:cs typeface="Trebuchet MS"/>
              </a:rPr>
              <a:t>SARJANA FISIKA</a:t>
            </a: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fi-FI" dirty="0">
                <a:latin typeface="Trebuchet MS"/>
                <a:cs typeface="Trebuchet MS"/>
              </a:rPr>
              <a:t>PRODI SARJANA </a:t>
            </a:r>
            <a:r>
              <a:rPr lang="fi-FI" spc="10" dirty="0">
                <a:latin typeface="Trebuchet MS"/>
                <a:cs typeface="Trebuchet MS"/>
              </a:rPr>
              <a:t>KIMIA</a:t>
            </a:r>
            <a:endParaRPr lang="fi-FI" dirty="0">
              <a:latin typeface="Trebuchet MS"/>
              <a:cs typeface="Trebuchet MS"/>
            </a:endParaRP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fi-FI" spc="-5" dirty="0">
                <a:latin typeface="Trebuchet MS"/>
                <a:cs typeface="Trebuchet MS"/>
              </a:rPr>
              <a:t>PRODI</a:t>
            </a:r>
            <a:r>
              <a:rPr lang="fi-FI" spc="5" dirty="0">
                <a:latin typeface="Trebuchet MS"/>
                <a:cs typeface="Trebuchet MS"/>
              </a:rPr>
              <a:t> </a:t>
            </a:r>
            <a:r>
              <a:rPr lang="fi-FI" dirty="0">
                <a:latin typeface="Trebuchet MS"/>
                <a:cs typeface="Trebuchet MS"/>
              </a:rPr>
              <a:t>SARJANA BIOLOGI</a:t>
            </a:r>
          </a:p>
          <a:p>
            <a:pPr marL="117475">
              <a:lnSpc>
                <a:spcPct val="100000"/>
              </a:lnSpc>
              <a:spcBef>
                <a:spcPts val="110"/>
              </a:spcBef>
              <a:tabLst>
                <a:tab pos="469900" algn="l"/>
                <a:tab pos="574675" algn="l"/>
              </a:tabLst>
            </a:pPr>
            <a:endParaRPr lang="it-IT" sz="1600" b="1" dirty="0">
              <a:latin typeface="Trebuchet MS"/>
              <a:cs typeface="Trebuchet MS"/>
            </a:endParaRPr>
          </a:p>
          <a:p>
            <a:pPr marL="117475" indent="-106363">
              <a:lnSpc>
                <a:spcPct val="100000"/>
              </a:lnSpc>
              <a:spcBef>
                <a:spcPts val="110"/>
              </a:spcBef>
              <a:tabLst>
                <a:tab pos="469900" algn="l"/>
                <a:tab pos="574675" algn="l"/>
              </a:tabLst>
            </a:pPr>
            <a:endParaRPr lang="it-IT" sz="1600" dirty="0">
              <a:latin typeface="Trebuchet MS"/>
              <a:cs typeface="Trebuchet MS"/>
            </a:endParaRPr>
          </a:p>
          <a:p>
            <a:pPr marL="117475">
              <a:lnSpc>
                <a:spcPct val="100000"/>
              </a:lnSpc>
              <a:spcBef>
                <a:spcPts val="110"/>
              </a:spcBef>
              <a:tabLst>
                <a:tab pos="457200" algn="l"/>
                <a:tab pos="796925" algn="l"/>
              </a:tabLst>
            </a:pPr>
            <a:endParaRPr lang="en-US" sz="1600" spc="5" dirty="0">
              <a:latin typeface="Trebuchet MS"/>
              <a:cs typeface="Trebuchet MS"/>
            </a:endParaRPr>
          </a:p>
          <a:p>
            <a:pPr marL="2844800" marR="5080" indent="-2832735" algn="just">
              <a:lnSpc>
                <a:spcPct val="100000"/>
              </a:lnSpc>
              <a:spcBef>
                <a:spcPts val="110"/>
              </a:spcBef>
            </a:pPr>
            <a:endParaRPr lang="en-US" sz="2400" b="1" dirty="0">
              <a:latin typeface="Trebuchet MS"/>
              <a:cs typeface="Trebuchet MS"/>
            </a:endParaRPr>
          </a:p>
          <a:p>
            <a:pPr marL="2844800" marR="5080" indent="-2832735" algn="just">
              <a:lnSpc>
                <a:spcPct val="100000"/>
              </a:lnSpc>
              <a:spcBef>
                <a:spcPts val="110"/>
              </a:spcBef>
            </a:pPr>
            <a:endParaRPr lang="en-US" sz="2400" b="1" dirty="0">
              <a:latin typeface="Trebuchet MS"/>
              <a:cs typeface="Trebuchet MS"/>
            </a:endParaRPr>
          </a:p>
          <a:p>
            <a:pPr marL="2844800" marR="5080" indent="-2727325" algn="just">
              <a:lnSpc>
                <a:spcPct val="100000"/>
              </a:lnSpc>
              <a:spcBef>
                <a:spcPts val="110"/>
              </a:spcBef>
            </a:pPr>
            <a:r>
              <a:rPr sz="2400" b="1" dirty="0">
                <a:latin typeface="Trebuchet MS"/>
                <a:cs typeface="Trebuchet MS"/>
              </a:rPr>
              <a:t> </a:t>
            </a:r>
            <a:endParaRPr lang="en-US" sz="2400" b="1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F82A6-2ACF-402D-A5A9-953EFB072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4384F-A5F9-4162-8794-4FD55839A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250" y="1440865"/>
            <a:ext cx="10991850" cy="2292935"/>
          </a:xfrm>
        </p:spPr>
        <p:txBody>
          <a:bodyPr/>
          <a:lstStyle/>
          <a:p>
            <a:pPr marL="534988" indent="-442913">
              <a:spcBef>
                <a:spcPts val="105"/>
              </a:spcBef>
            </a:pPr>
            <a:r>
              <a:rPr lang="it-IT" b="1" dirty="0">
                <a:latin typeface="Trebuchet MS"/>
                <a:cs typeface="Trebuchet MS"/>
              </a:rPr>
              <a:t>5.	FAKULTAS TEKNIK DAN TEKNOLOGI PERTAHANAN</a:t>
            </a:r>
          </a:p>
          <a:p>
            <a:pPr marL="469900">
              <a:spcBef>
                <a:spcPts val="105"/>
              </a:spcBef>
              <a:tabLst>
                <a:tab pos="469265" algn="l"/>
                <a:tab pos="469900" algn="l"/>
              </a:tabLst>
            </a:pPr>
            <a:endParaRPr lang="en-US" spc="-5" dirty="0">
              <a:latin typeface="Trebuchet MS"/>
              <a:cs typeface="Trebuchet MS"/>
            </a:endParaRP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PRODI </a:t>
            </a:r>
            <a:r>
              <a:rPr lang="en-US" dirty="0">
                <a:latin typeface="Trebuchet MS"/>
                <a:cs typeface="Trebuchet MS"/>
              </a:rPr>
              <a:t>SARJANA </a:t>
            </a:r>
            <a:r>
              <a:rPr lang="en-US" spc="5" dirty="0">
                <a:latin typeface="Trebuchet MS"/>
                <a:cs typeface="Trebuchet MS"/>
              </a:rPr>
              <a:t>TEKNIK SIPIL </a:t>
            </a: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en-US" dirty="0">
                <a:latin typeface="Trebuchet MS"/>
                <a:cs typeface="Trebuchet MS"/>
              </a:rPr>
              <a:t>PRODI SARJANA </a:t>
            </a:r>
            <a:r>
              <a:rPr lang="en-US" spc="5" dirty="0">
                <a:latin typeface="Trebuchet MS"/>
                <a:cs typeface="Trebuchet MS"/>
              </a:rPr>
              <a:t>TEKNIK</a:t>
            </a:r>
            <a:r>
              <a:rPr lang="en-US" spc="-75" dirty="0">
                <a:latin typeface="Trebuchet MS"/>
                <a:cs typeface="Trebuchet MS"/>
              </a:rPr>
              <a:t> </a:t>
            </a:r>
            <a:r>
              <a:rPr lang="en-US" spc="5" dirty="0">
                <a:latin typeface="Trebuchet MS"/>
                <a:cs typeface="Trebuchet MS"/>
              </a:rPr>
              <a:t>MESIN </a:t>
            </a: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PRODI </a:t>
            </a:r>
            <a:r>
              <a:rPr lang="en-US" dirty="0">
                <a:latin typeface="Trebuchet MS"/>
                <a:cs typeface="Trebuchet MS"/>
              </a:rPr>
              <a:t>SARJANA </a:t>
            </a:r>
            <a:r>
              <a:rPr lang="en-US" spc="5" dirty="0">
                <a:latin typeface="Trebuchet MS"/>
                <a:cs typeface="Trebuchet MS"/>
              </a:rPr>
              <a:t>TEKNIK</a:t>
            </a:r>
            <a:r>
              <a:rPr lang="en-US" spc="-75" dirty="0">
                <a:latin typeface="Trebuchet MS"/>
                <a:cs typeface="Trebuchet MS"/>
              </a:rPr>
              <a:t> </a:t>
            </a:r>
            <a:r>
              <a:rPr lang="en-US" spc="5" dirty="0">
                <a:latin typeface="Trebuchet MS"/>
                <a:cs typeface="Trebuchet MS"/>
              </a:rPr>
              <a:t>ELEKTRO</a:t>
            </a: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PRODI </a:t>
            </a:r>
            <a:r>
              <a:rPr lang="en-US" dirty="0">
                <a:latin typeface="Trebuchet MS"/>
                <a:cs typeface="Trebuchet MS"/>
              </a:rPr>
              <a:t>SARJANA </a:t>
            </a:r>
            <a:r>
              <a:rPr lang="en-US" spc="5" dirty="0">
                <a:latin typeface="Trebuchet MS"/>
                <a:cs typeface="Trebuchet MS"/>
              </a:rPr>
              <a:t>TEKNIK</a:t>
            </a:r>
            <a:r>
              <a:rPr lang="en-US" spc="-7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INFORMATIKA</a:t>
            </a:r>
            <a:endParaRPr lang="en-US" dirty="0">
              <a:latin typeface="Trebuchet MS"/>
              <a:cs typeface="Trebuchet MS"/>
            </a:endParaRPr>
          </a:p>
          <a:p>
            <a:pPr marL="896938" indent="-427038">
              <a:spcBef>
                <a:spcPts val="105"/>
              </a:spcBef>
              <a:buFontTx/>
              <a:buAutoNum type="alphaLcPeriod"/>
              <a:tabLst>
                <a:tab pos="469265" algn="l"/>
                <a:tab pos="469900" algn="l"/>
              </a:tabLst>
            </a:pPr>
            <a:r>
              <a:rPr lang="en-US" spc="-10" dirty="0">
                <a:latin typeface="Trebuchet MS"/>
                <a:cs typeface="Trebuchet MS"/>
              </a:rPr>
              <a:t>PRODI SARJANA</a:t>
            </a:r>
            <a:r>
              <a:rPr lang="en-US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en-US" spc="-10" dirty="0">
                <a:latin typeface="Trebuchet MS"/>
                <a:cs typeface="Trebuchet MS"/>
              </a:rPr>
              <a:t>TEKNIK HIDROLOGI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3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0999" y="1030946"/>
            <a:ext cx="11641073" cy="5217454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2555240">
              <a:lnSpc>
                <a:spcPts val="2140"/>
              </a:lnSpc>
              <a:spcBef>
                <a:spcPts val="185"/>
              </a:spcBef>
            </a:pPr>
            <a:r>
              <a:rPr sz="2400" b="1" spc="-50" dirty="0">
                <a:latin typeface="Trebuchet MS"/>
                <a:cs typeface="Trebuchet MS"/>
              </a:rPr>
              <a:t>PERSYARATAN </a:t>
            </a:r>
            <a:r>
              <a:rPr sz="2400" b="1" spc="-25" dirty="0">
                <a:latin typeface="Trebuchet MS"/>
                <a:cs typeface="Trebuchet MS"/>
              </a:rPr>
              <a:t>PENDAFTAR </a:t>
            </a:r>
            <a:r>
              <a:rPr sz="2400" b="1" spc="-5" dirty="0">
                <a:latin typeface="Trebuchet MS"/>
                <a:cs typeface="Trebuchet MS"/>
              </a:rPr>
              <a:t>KADET </a:t>
            </a:r>
            <a:r>
              <a:rPr sz="2400" b="1" spc="-20" dirty="0">
                <a:latin typeface="Trebuchet MS"/>
                <a:cs typeface="Trebuchet MS"/>
              </a:rPr>
              <a:t>MAHASISWA </a:t>
            </a:r>
            <a:r>
              <a:rPr lang="en-US" sz="2400" b="1" spc="-20" dirty="0">
                <a:latin typeface="Trebuchet MS"/>
                <a:cs typeface="Trebuchet MS"/>
              </a:rPr>
              <a:t>PROGRAM </a:t>
            </a:r>
            <a:r>
              <a:rPr sz="2400" b="1" dirty="0">
                <a:latin typeface="Trebuchet MS"/>
                <a:cs typeface="Trebuchet MS"/>
              </a:rPr>
              <a:t>S1  </a:t>
            </a:r>
            <a:endParaRPr lang="en-US" sz="2400" b="1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800" b="1" spc="-50" dirty="0">
                <a:latin typeface="Trebuchet MS"/>
                <a:cs typeface="Trebuchet MS"/>
              </a:rPr>
              <a:t>PERSYARATAN</a:t>
            </a:r>
            <a:r>
              <a:rPr sz="1800" b="1" spc="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UMUM</a:t>
            </a:r>
            <a:endParaRPr sz="1800"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35" dirty="0">
                <a:latin typeface="Trebuchet MS"/>
                <a:cs typeface="Trebuchet MS"/>
              </a:rPr>
              <a:t>WARGA </a:t>
            </a:r>
            <a:r>
              <a:rPr sz="1800" spc="-5" dirty="0">
                <a:latin typeface="Trebuchet MS"/>
                <a:cs typeface="Trebuchet MS"/>
              </a:rPr>
              <a:t>NEGARA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INDONESIA</a:t>
            </a:r>
            <a:r>
              <a:rPr lang="en-US" sz="1800" spc="-5" dirty="0">
                <a:latin typeface="Trebuchet MS"/>
                <a:cs typeface="Trebuchet MS"/>
              </a:rPr>
              <a:t> ATAU WARGA NEGARA ASING, LAKI-LAKI ATAU PEREMPUAN</a:t>
            </a:r>
            <a:r>
              <a:rPr sz="1800" spc="-5" dirty="0">
                <a:latin typeface="Trebuchet MS"/>
                <a:cs typeface="Trebuchet MS"/>
              </a:rPr>
              <a:t>;</a:t>
            </a:r>
            <a:endParaRPr lang="en-US" sz="1800" spc="-5"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n-ID" spc="-5" dirty="0">
                <a:latin typeface="Trebuchet MS"/>
                <a:cs typeface="Trebuchet MS"/>
              </a:rPr>
              <a:t>SANGGUP MEMENUHI SEGALA PERATURAN YANG DITETAPKAN OLEH UNHAN RI;</a:t>
            </a:r>
            <a:endParaRPr sz="1800"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40" dirty="0">
                <a:latin typeface="Trebuchet MS"/>
                <a:cs typeface="Trebuchet MS"/>
              </a:rPr>
              <a:t>SEHAT </a:t>
            </a:r>
            <a:r>
              <a:rPr sz="1800" spc="-5" dirty="0">
                <a:latin typeface="Trebuchet MS"/>
                <a:cs typeface="Trebuchet MS"/>
              </a:rPr>
              <a:t>JASMANI DAN ROHANI </a:t>
            </a:r>
            <a:r>
              <a:rPr sz="1800" spc="-50" dirty="0">
                <a:latin typeface="Trebuchet MS"/>
                <a:cs typeface="Trebuchet MS"/>
              </a:rPr>
              <a:t>SERTA </a:t>
            </a:r>
            <a:r>
              <a:rPr sz="1800" spc="-5" dirty="0">
                <a:latin typeface="Trebuchet MS"/>
                <a:cs typeface="Trebuchet MS"/>
              </a:rPr>
              <a:t>TIDAK </a:t>
            </a:r>
            <a:r>
              <a:rPr sz="1800" spc="-45" dirty="0">
                <a:latin typeface="Trebuchet MS"/>
                <a:cs typeface="Trebuchet MS"/>
              </a:rPr>
              <a:t>BUTA</a:t>
            </a:r>
            <a:r>
              <a:rPr sz="1800" spc="-229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WARNA;</a:t>
            </a:r>
            <a:endParaRPr sz="1800"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  <a:tab pos="7950834" algn="l"/>
                <a:tab pos="8773795" algn="l"/>
              </a:tabLst>
            </a:pPr>
            <a:r>
              <a:rPr sz="1800" spc="-5" dirty="0">
                <a:latin typeface="Trebuchet MS"/>
                <a:cs typeface="Trebuchet MS"/>
              </a:rPr>
              <a:t>BERIJAZAH </a:t>
            </a:r>
            <a:r>
              <a:rPr sz="1800" spc="-20" dirty="0">
                <a:latin typeface="Trebuchet MS"/>
                <a:cs typeface="Trebuchet MS"/>
              </a:rPr>
              <a:t>SMA/SEDERAJAT </a:t>
            </a:r>
            <a:r>
              <a:rPr sz="1800" dirty="0">
                <a:latin typeface="Trebuchet MS"/>
                <a:cs typeface="Trebuchet MS"/>
              </a:rPr>
              <a:t>JURUSAN </a:t>
            </a:r>
            <a:r>
              <a:rPr sz="1800" spc="-65" dirty="0">
                <a:latin typeface="Trebuchet MS"/>
                <a:cs typeface="Trebuchet MS"/>
              </a:rPr>
              <a:t>IPA </a:t>
            </a:r>
            <a:r>
              <a:rPr sz="1800" spc="-5" dirty="0">
                <a:latin typeface="Trebuchet MS"/>
                <a:cs typeface="Trebuchet MS"/>
              </a:rPr>
              <a:t>DAN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SMK/SEDERAJAT</a:t>
            </a:r>
            <a:r>
              <a:rPr lang="en-US" sz="1800" spc="-20" dirty="0">
                <a:latin typeface="Trebuchet MS"/>
                <a:cs typeface="Trebuchet MS"/>
              </a:rPr>
              <a:t> SESUAI JURUSAN PRODI YANG DIOPERASIONALKAN </a:t>
            </a:r>
            <a:r>
              <a:rPr sz="1800" spc="-5" dirty="0">
                <a:latin typeface="Trebuchet MS"/>
                <a:cs typeface="Trebuchet MS"/>
              </a:rPr>
              <a:t>LULUSAN</a:t>
            </a:r>
            <a:r>
              <a:rPr lang="en-US" sz="1800" spc="-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TAHUN</a:t>
            </a:r>
            <a:r>
              <a:rPr lang="en-US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202</a:t>
            </a:r>
            <a:r>
              <a:rPr lang="en-US" sz="1800" spc="-10" dirty="0">
                <a:latin typeface="Trebuchet MS"/>
                <a:cs typeface="Trebuchet MS"/>
              </a:rPr>
              <a:t>3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ATAU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202</a:t>
            </a:r>
            <a:r>
              <a:rPr lang="en-US" sz="1800" spc="-10" dirty="0">
                <a:latin typeface="Trebuchet MS"/>
                <a:cs typeface="Trebuchet MS"/>
              </a:rPr>
              <a:t>4,</a:t>
            </a:r>
            <a:r>
              <a:rPr lang="en-US" spc="-10" dirty="0">
                <a:latin typeface="Trebuchet MS"/>
                <a:cs typeface="Trebuchet MS"/>
              </a:rPr>
              <a:t> </a:t>
            </a:r>
            <a:r>
              <a:rPr lang="en-US" dirty="0">
                <a:latin typeface="Trebuchet MS"/>
                <a:cs typeface="Trebuchet MS"/>
              </a:rPr>
              <a:t>JURUSAN </a:t>
            </a:r>
            <a:r>
              <a:rPr lang="en-US" spc="-65" dirty="0">
                <a:latin typeface="Trebuchet MS"/>
                <a:cs typeface="Trebuchet MS"/>
              </a:rPr>
              <a:t>IPA  ATAU IPS </a:t>
            </a:r>
            <a:r>
              <a:rPr lang="en-US" spc="-5" dirty="0">
                <a:latin typeface="Trebuchet MS"/>
                <a:cs typeface="Trebuchet MS"/>
              </a:rPr>
              <a:t>DAN</a:t>
            </a:r>
            <a:r>
              <a:rPr lang="en-US" dirty="0">
                <a:latin typeface="Trebuchet MS"/>
                <a:cs typeface="Trebuchet MS"/>
              </a:rPr>
              <a:t> </a:t>
            </a:r>
            <a:r>
              <a:rPr lang="en-US" spc="-20" dirty="0">
                <a:latin typeface="Trebuchet MS"/>
                <a:cs typeface="Trebuchet MS"/>
              </a:rPr>
              <a:t>SMK/SEDERAJAT </a:t>
            </a:r>
            <a:r>
              <a:rPr lang="en-US" spc="-5" dirty="0">
                <a:latin typeface="Trebuchet MS"/>
                <a:cs typeface="Trebuchet MS"/>
              </a:rPr>
              <a:t>LULUSAN </a:t>
            </a:r>
            <a:r>
              <a:rPr lang="en-US" spc="-35" dirty="0">
                <a:latin typeface="Trebuchet MS"/>
                <a:cs typeface="Trebuchet MS"/>
              </a:rPr>
              <a:t>TAHUN </a:t>
            </a:r>
            <a:r>
              <a:rPr lang="en-US" spc="-10" dirty="0">
                <a:latin typeface="Trebuchet MS"/>
                <a:cs typeface="Trebuchet MS"/>
              </a:rPr>
              <a:t>2023 </a:t>
            </a:r>
            <a:r>
              <a:rPr lang="en-US" spc="-90" dirty="0">
                <a:latin typeface="Trebuchet MS"/>
                <a:cs typeface="Trebuchet MS"/>
              </a:rPr>
              <a:t>ATAU</a:t>
            </a:r>
            <a:r>
              <a:rPr lang="en-US" spc="-80" dirty="0">
                <a:latin typeface="Trebuchet MS"/>
                <a:cs typeface="Trebuchet MS"/>
              </a:rPr>
              <a:t> </a:t>
            </a:r>
            <a:r>
              <a:rPr lang="en-US" spc="-10" dirty="0">
                <a:latin typeface="Trebuchet MS"/>
                <a:cs typeface="Trebuchet MS"/>
              </a:rPr>
              <a:t>2024 </a:t>
            </a:r>
            <a:r>
              <a:rPr lang="en-US" spc="-20" dirty="0">
                <a:latin typeface="Trebuchet MS"/>
                <a:cs typeface="Trebuchet MS"/>
              </a:rPr>
              <a:t>UNTUK PENDAFTAR PRODI SARJANA</a:t>
            </a:r>
            <a:r>
              <a:rPr lang="en-US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en-US" spc="-20" dirty="0">
                <a:latin typeface="Trebuchet MS"/>
                <a:cs typeface="Trebuchet MS"/>
              </a:rPr>
              <a:t>SEJARAH MILITER. </a:t>
            </a:r>
            <a:endParaRPr sz="1800" strike="sngStrike" dirty="0">
              <a:latin typeface="Trebuchet MS"/>
              <a:cs typeface="Trebuchet MS"/>
            </a:endParaRPr>
          </a:p>
          <a:p>
            <a:pPr marL="469900" marR="13335" indent="-457200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900" algn="l"/>
              </a:tabLst>
            </a:pPr>
            <a:r>
              <a:rPr sz="1800" spc="-5" dirty="0">
                <a:latin typeface="Trebuchet MS"/>
                <a:cs typeface="Trebuchet MS"/>
              </a:rPr>
              <a:t>TIDAK PERNAH TINGGAL </a:t>
            </a:r>
            <a:r>
              <a:rPr sz="1800" spc="-10" dirty="0">
                <a:latin typeface="Trebuchet MS"/>
                <a:cs typeface="Trebuchet MS"/>
              </a:rPr>
              <a:t>KELAS </a:t>
            </a:r>
            <a:r>
              <a:rPr sz="1800" spc="-5" dirty="0">
                <a:latin typeface="Trebuchet MS"/>
                <a:cs typeface="Trebuchet MS"/>
              </a:rPr>
              <a:t>SELAMA </a:t>
            </a:r>
            <a:r>
              <a:rPr sz="1800" dirty="0">
                <a:latin typeface="Trebuchet MS"/>
                <a:cs typeface="Trebuchet MS"/>
              </a:rPr>
              <a:t>DI </a:t>
            </a:r>
            <a:r>
              <a:rPr sz="1800" spc="-5" dirty="0">
                <a:latin typeface="Trebuchet MS"/>
                <a:cs typeface="Trebuchet MS"/>
              </a:rPr>
              <a:t>SMA</a:t>
            </a:r>
            <a:r>
              <a:rPr lang="en-US" sz="1800" spc="-5" dirty="0">
                <a:latin typeface="Trebuchet MS"/>
                <a:cs typeface="Trebuchet MS"/>
              </a:rPr>
              <a:t>/</a:t>
            </a:r>
            <a:r>
              <a:rPr sz="1800" spc="-20" dirty="0">
                <a:latin typeface="Trebuchet MS"/>
                <a:cs typeface="Trebuchet MS"/>
              </a:rPr>
              <a:t>SMK/SEDERAJAT</a:t>
            </a:r>
            <a:r>
              <a:rPr lang="en-US" sz="1800" spc="-20" dirty="0">
                <a:latin typeface="Trebuchet MS"/>
                <a:cs typeface="Trebuchet MS"/>
              </a:rPr>
              <a:t>;</a:t>
            </a:r>
          </a:p>
          <a:p>
            <a:pPr marL="469900" marR="13335" indent="-457200" algn="just">
              <a:spcBef>
                <a:spcPts val="600"/>
              </a:spcBef>
              <a:buFontTx/>
              <a:buAutoNum type="arabicPeriod"/>
              <a:tabLst>
                <a:tab pos="469900" algn="l"/>
              </a:tabLst>
            </a:pPr>
            <a:r>
              <a:rPr sz="1800" spc="-10" dirty="0">
                <a:latin typeface="Trebuchet MS"/>
                <a:cs typeface="Trebuchet MS"/>
              </a:rPr>
              <a:t>NILAI </a:t>
            </a:r>
            <a:r>
              <a:rPr sz="1800" spc="-5" dirty="0">
                <a:latin typeface="Trebuchet MS"/>
                <a:cs typeface="Trebuchet MS"/>
              </a:rPr>
              <a:t>RAPOR SMA</a:t>
            </a:r>
            <a:r>
              <a:rPr lang="en-ID" sz="1800" spc="-20" dirty="0">
                <a:latin typeface="Trebuchet MS"/>
                <a:cs typeface="Trebuchet MS"/>
              </a:rPr>
              <a:t>/SEDERAJAT </a:t>
            </a:r>
            <a:r>
              <a:rPr lang="en-ID" sz="1800" spc="-5" dirty="0">
                <a:latin typeface="Trebuchet MS"/>
                <a:cs typeface="Trebuchet MS"/>
              </a:rPr>
              <a:t>SEMESTER </a:t>
            </a:r>
            <a:r>
              <a:rPr lang="en-ID" sz="1800" dirty="0">
                <a:latin typeface="Trebuchet MS"/>
                <a:cs typeface="Trebuchet MS"/>
              </a:rPr>
              <a:t>I </a:t>
            </a:r>
            <a:r>
              <a:rPr lang="en-ID" sz="1800" spc="-5" dirty="0">
                <a:latin typeface="Trebuchet MS"/>
                <a:cs typeface="Trebuchet MS"/>
              </a:rPr>
              <a:t>S.D </a:t>
            </a:r>
            <a:r>
              <a:rPr lang="en-ID" sz="1800" dirty="0">
                <a:latin typeface="Trebuchet MS"/>
                <a:cs typeface="Trebuchet MS"/>
              </a:rPr>
              <a:t>V </a:t>
            </a:r>
            <a:r>
              <a:rPr lang="en-ID" sz="1800" spc="-80" dirty="0">
                <a:latin typeface="Trebuchet MS"/>
                <a:cs typeface="Trebuchet MS"/>
              </a:rPr>
              <a:t>RATA-RATA  </a:t>
            </a:r>
            <a:r>
              <a:rPr lang="en-ID" sz="1800" spc="-5" dirty="0">
                <a:latin typeface="Trebuchet MS"/>
                <a:cs typeface="Trebuchet MS"/>
              </a:rPr>
              <a:t>80 DAN </a:t>
            </a:r>
            <a:r>
              <a:rPr lang="en-ID" sz="1800" spc="-20" dirty="0">
                <a:latin typeface="Trebuchet MS"/>
                <a:cs typeface="Trebuchet MS"/>
              </a:rPr>
              <a:t>UNTUK MATA PELAJARAN MATEMATIKA, FISIKA, KIMIA, ATAU BIOLOGI MINIMAL 90</a:t>
            </a:r>
            <a:r>
              <a:rPr lang="en-ID" sz="1800" spc="-65" dirty="0">
                <a:latin typeface="Trebuchet MS"/>
                <a:cs typeface="Trebuchet MS"/>
              </a:rPr>
              <a:t>.</a:t>
            </a:r>
            <a:r>
              <a:rPr lang="en-ID" spc="-65" dirty="0">
                <a:latin typeface="Trebuchet MS"/>
                <a:cs typeface="Trebuchet MS"/>
              </a:rPr>
              <a:t> </a:t>
            </a:r>
            <a:r>
              <a:rPr lang="en-US" spc="-20" dirty="0">
                <a:latin typeface="Trebuchet MS"/>
                <a:cs typeface="Trebuchet MS"/>
              </a:rPr>
              <a:t>UNTUK PRODI SARJANA</a:t>
            </a:r>
            <a:r>
              <a:rPr lang="en-US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en-US" spc="-20" dirty="0">
                <a:latin typeface="Trebuchet MS"/>
                <a:cs typeface="Trebuchet MS"/>
              </a:rPr>
              <a:t>SEJARAH MILITER </a:t>
            </a:r>
            <a:r>
              <a:rPr lang="en-US" spc="-10" dirty="0">
                <a:latin typeface="Trebuchet MS"/>
                <a:cs typeface="Trebuchet MS"/>
              </a:rPr>
              <a:t>NILAI </a:t>
            </a:r>
            <a:r>
              <a:rPr lang="en-US" spc="-5" dirty="0">
                <a:latin typeface="Trebuchet MS"/>
                <a:cs typeface="Trebuchet MS"/>
              </a:rPr>
              <a:t>RAPOR SMA</a:t>
            </a:r>
            <a:r>
              <a:rPr lang="en-US" spc="-20" dirty="0">
                <a:latin typeface="Trebuchet MS"/>
                <a:cs typeface="Trebuchet MS"/>
              </a:rPr>
              <a:t>/SEDERAJAT </a:t>
            </a:r>
            <a:r>
              <a:rPr lang="en-US" spc="-5" dirty="0">
                <a:latin typeface="Trebuchet MS"/>
                <a:cs typeface="Trebuchet MS"/>
              </a:rPr>
              <a:t>SEMESTER </a:t>
            </a:r>
            <a:r>
              <a:rPr lang="en-US" dirty="0">
                <a:latin typeface="Trebuchet MS"/>
                <a:cs typeface="Trebuchet MS"/>
              </a:rPr>
              <a:t>I </a:t>
            </a:r>
            <a:r>
              <a:rPr lang="en-US" spc="-5" dirty="0">
                <a:latin typeface="Trebuchet MS"/>
                <a:cs typeface="Trebuchet MS"/>
              </a:rPr>
              <a:t>S.D </a:t>
            </a:r>
            <a:r>
              <a:rPr lang="en-US" dirty="0">
                <a:latin typeface="Trebuchet MS"/>
                <a:cs typeface="Trebuchet MS"/>
              </a:rPr>
              <a:t>V </a:t>
            </a:r>
            <a:r>
              <a:rPr lang="en-US" spc="-80" dirty="0">
                <a:latin typeface="Trebuchet MS"/>
                <a:cs typeface="Trebuchet MS"/>
              </a:rPr>
              <a:t>RATA-RATA </a:t>
            </a:r>
            <a:r>
              <a:rPr lang="en-US" spc="-5" dirty="0">
                <a:latin typeface="Trebuchet MS"/>
                <a:cs typeface="Trebuchet MS"/>
              </a:rPr>
              <a:t>80 DAN </a:t>
            </a:r>
            <a:r>
              <a:rPr lang="en-US" spc="-20" dirty="0">
                <a:latin typeface="Trebuchet MS"/>
                <a:cs typeface="Trebuchet MS"/>
              </a:rPr>
              <a:t>UNTUK MATA PELAJARAN PANCASILA &amp; KEWARGANEGARAAN, BAHASA INDONESIA, SEJARAH INDONESIA, SEJARAH DUNIA, SOSIOLOGI, DAN GEOGRAFI MINIMAL 90, SERTA DIPRIORITASKAN SISWA YANG MASUK 10 BESAR </a:t>
            </a:r>
            <a:r>
              <a:rPr lang="en-US" spc="-5" dirty="0">
                <a:latin typeface="Trebuchet MS"/>
                <a:cs typeface="Trebuchet MS"/>
              </a:rPr>
              <a:t>TERBAIK </a:t>
            </a:r>
            <a:r>
              <a:rPr lang="en-US" spc="-50" dirty="0">
                <a:latin typeface="Trebuchet MS"/>
                <a:cs typeface="Trebuchet MS"/>
              </a:rPr>
              <a:t>YANG PADA </a:t>
            </a:r>
            <a:r>
              <a:rPr lang="en-US" spc="-5" dirty="0">
                <a:latin typeface="Trebuchet MS"/>
                <a:cs typeface="Trebuchet MS"/>
              </a:rPr>
              <a:t>SEMESTER</a:t>
            </a:r>
            <a:r>
              <a:rPr lang="en-US" spc="-125" dirty="0">
                <a:latin typeface="Trebuchet MS"/>
                <a:cs typeface="Trebuchet MS"/>
              </a:rPr>
              <a:t> </a:t>
            </a:r>
            <a:r>
              <a:rPr lang="en-US" spc="-65" dirty="0">
                <a:latin typeface="Trebuchet MS"/>
                <a:cs typeface="Trebuchet MS"/>
              </a:rPr>
              <a:t>V</a:t>
            </a:r>
          </a:p>
          <a:p>
            <a:pPr marL="469900" marR="13335" indent="-457200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900" algn="l"/>
              </a:tabLst>
            </a:pPr>
            <a:endParaRPr lang="en-US" spc="-20" dirty="0">
              <a:latin typeface="Trebuchet MS"/>
              <a:cs typeface="Trebuchet MS"/>
            </a:endParaRPr>
          </a:p>
          <a:p>
            <a:pPr marL="469900" marR="13335" indent="-457200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900" algn="l"/>
              </a:tabLst>
            </a:pP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1185" y="910297"/>
            <a:ext cx="11323615" cy="5414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335" algn="just">
              <a:lnSpc>
                <a:spcPct val="100000"/>
              </a:lnSpc>
              <a:spcBef>
                <a:spcPts val="600"/>
              </a:spcBef>
              <a:tabLst>
                <a:tab pos="469900" algn="l"/>
              </a:tabLst>
            </a:pPr>
            <a:r>
              <a:rPr lang="en-ID" spc="-10" dirty="0">
                <a:latin typeface="Trebuchet MS"/>
                <a:cs typeface="Trebuchet MS"/>
              </a:rPr>
              <a:t>7.	NILAI </a:t>
            </a:r>
            <a:r>
              <a:rPr lang="en-ID" spc="-5" dirty="0">
                <a:latin typeface="Trebuchet MS"/>
                <a:cs typeface="Trebuchet MS"/>
              </a:rPr>
              <a:t>RAPOR </a:t>
            </a:r>
            <a:r>
              <a:rPr lang="en-ID" spc="-20" dirty="0">
                <a:latin typeface="Trebuchet MS"/>
                <a:cs typeface="Trebuchet MS"/>
              </a:rPr>
              <a:t>SEKOLAH MENENGAH KEJURUAN </a:t>
            </a:r>
            <a:r>
              <a:rPr lang="en-ID" spc="-5" dirty="0">
                <a:latin typeface="Trebuchet MS"/>
                <a:cs typeface="Trebuchet MS"/>
              </a:rPr>
              <a:t>SEMESTER </a:t>
            </a:r>
            <a:r>
              <a:rPr lang="en-ID" dirty="0">
                <a:latin typeface="Trebuchet MS"/>
                <a:cs typeface="Trebuchet MS"/>
              </a:rPr>
              <a:t>I </a:t>
            </a:r>
            <a:r>
              <a:rPr lang="en-ID" spc="-5" dirty="0">
                <a:latin typeface="Trebuchet MS"/>
                <a:cs typeface="Trebuchet MS"/>
              </a:rPr>
              <a:t>S.D </a:t>
            </a:r>
            <a:r>
              <a:rPr lang="en-ID" dirty="0">
                <a:latin typeface="Trebuchet MS"/>
                <a:cs typeface="Trebuchet MS"/>
              </a:rPr>
              <a:t>V MATA PELAJARAN SESUAI JURUSAN PRODI 	YANG DIOPERASIONALKAN </a:t>
            </a:r>
            <a:r>
              <a:rPr lang="en-ID" spc="-80" dirty="0">
                <a:latin typeface="Trebuchet MS"/>
                <a:cs typeface="Trebuchet MS"/>
              </a:rPr>
              <a:t>RATA-RATA </a:t>
            </a:r>
            <a:r>
              <a:rPr lang="en-ID" spc="-5" dirty="0">
                <a:latin typeface="Trebuchet MS"/>
                <a:cs typeface="Trebuchet MS"/>
              </a:rPr>
              <a:t>80 SESUAI STRUKTUR KURIKULUM SMK PUSAT KEUNGGULAN</a:t>
            </a:r>
            <a:r>
              <a:rPr lang="en-ID" spc="-65" dirty="0">
                <a:latin typeface="Trebuchet MS"/>
                <a:cs typeface="Trebuchet MS"/>
              </a:rPr>
              <a:t>;</a:t>
            </a:r>
            <a:endParaRPr lang="en-ID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605"/>
              </a:spcBef>
              <a:tabLst>
                <a:tab pos="469900" algn="l"/>
              </a:tabLst>
            </a:pPr>
            <a:r>
              <a:rPr lang="en-ID" spc="-5" dirty="0">
                <a:latin typeface="Trebuchet MS"/>
                <a:cs typeface="Trebuchet MS"/>
              </a:rPr>
              <a:t>8.	MEMILIKI </a:t>
            </a:r>
            <a:r>
              <a:rPr lang="en-ID" i="1" dirty="0">
                <a:latin typeface="Trebuchet MS"/>
                <a:cs typeface="Trebuchet MS"/>
              </a:rPr>
              <a:t>INTELLIGENCE QUOTIENT </a:t>
            </a:r>
            <a:r>
              <a:rPr lang="en-ID" dirty="0">
                <a:latin typeface="Trebuchet MS"/>
                <a:cs typeface="Trebuchet MS"/>
              </a:rPr>
              <a:t>(IQ) </a:t>
            </a:r>
            <a:r>
              <a:rPr lang="en-ID" spc="-5" dirty="0">
                <a:latin typeface="Trebuchet MS"/>
                <a:cs typeface="Trebuchet MS"/>
              </a:rPr>
              <a:t>MINIMAL </a:t>
            </a:r>
            <a:r>
              <a:rPr lang="en-ID" spc="-10" dirty="0">
                <a:latin typeface="Trebuchet MS"/>
                <a:cs typeface="Trebuchet MS"/>
              </a:rPr>
              <a:t>120</a:t>
            </a:r>
            <a:r>
              <a:rPr lang="en-ID" dirty="0">
                <a:latin typeface="Trebuchet MS"/>
                <a:cs typeface="Trebuchet MS"/>
              </a:rPr>
              <a:t>; </a:t>
            </a:r>
          </a:p>
          <a:p>
            <a:pPr marL="12700" algn="just">
              <a:lnSpc>
                <a:spcPct val="100000"/>
              </a:lnSpc>
              <a:spcBef>
                <a:spcPts val="605"/>
              </a:spcBef>
              <a:tabLst>
                <a:tab pos="469900" algn="l"/>
              </a:tabLst>
            </a:pPr>
            <a:r>
              <a:rPr lang="en-ID" spc="-5" dirty="0">
                <a:latin typeface="Trebuchet MS"/>
              </a:rPr>
              <a:t>9.	USIA MAKSIMAL 20 TAHUN SAAT MASUK PENDIDIKAN;</a:t>
            </a:r>
          </a:p>
          <a:p>
            <a:pPr marL="469900" marR="13335" indent="-457200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469265" algn="l"/>
                <a:tab pos="469900" algn="l"/>
              </a:tabLst>
            </a:pPr>
            <a:r>
              <a:rPr lang="en-ID" sz="1800" spc="-5" dirty="0">
                <a:latin typeface="Trebuchet MS"/>
                <a:cs typeface="Trebuchet MS"/>
              </a:rPr>
              <a:t>LULUSAN SMA/SEDERAJAT JURUSAN ILMU PENGETAHUAN ALAM (IPA), SEKOLAH MENENGAH KEJURUAN/SEDERAJAT SESUAI JURUSAN PRODI YANG DIOPERASIONALKAN TAHUN BERJALAN DAN SATU TAHUN SEBELUMNYA;</a:t>
            </a:r>
          </a:p>
          <a:p>
            <a:pPr marL="469900" marR="13335" indent="-457200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469265" algn="l"/>
                <a:tab pos="469900" algn="l"/>
              </a:tabLst>
            </a:pPr>
            <a:r>
              <a:rPr lang="en-ID" sz="1800" spc="-5" dirty="0">
                <a:latin typeface="Trebuchet MS"/>
                <a:cs typeface="Trebuchet MS"/>
              </a:rPr>
              <a:t>MEMILIKI TINGGI </a:t>
            </a:r>
            <a:r>
              <a:rPr lang="en-ID" sz="1800" spc="-10" dirty="0">
                <a:latin typeface="Trebuchet MS"/>
                <a:cs typeface="Trebuchet MS"/>
              </a:rPr>
              <a:t>BADAN MINIMAL </a:t>
            </a:r>
            <a:r>
              <a:rPr lang="en-ID" sz="1800" spc="-5" dirty="0">
                <a:latin typeface="Trebuchet MS"/>
                <a:cs typeface="Trebuchet MS"/>
              </a:rPr>
              <a:t>LAKI-LAKI </a:t>
            </a:r>
            <a:r>
              <a:rPr lang="en-ID" sz="1800" dirty="0">
                <a:latin typeface="Trebuchet MS"/>
                <a:cs typeface="Trebuchet MS"/>
              </a:rPr>
              <a:t>163 CM </a:t>
            </a:r>
            <a:r>
              <a:rPr lang="en-ID" sz="1800" spc="-5" dirty="0">
                <a:latin typeface="Trebuchet MS"/>
                <a:cs typeface="Trebuchet MS"/>
              </a:rPr>
              <a:t>DAN PEREMPUAN </a:t>
            </a:r>
            <a:r>
              <a:rPr lang="en-ID" sz="1800" spc="-10" dirty="0">
                <a:latin typeface="Trebuchet MS"/>
                <a:cs typeface="Trebuchet MS"/>
              </a:rPr>
              <a:t>157 </a:t>
            </a:r>
            <a:r>
              <a:rPr lang="en-ID" sz="1800" dirty="0">
                <a:latin typeface="Trebuchet MS"/>
                <a:cs typeface="Trebuchet MS"/>
              </a:rPr>
              <a:t>CM </a:t>
            </a:r>
            <a:r>
              <a:rPr lang="en-ID" sz="1800" spc="-50" dirty="0">
                <a:latin typeface="Trebuchet MS"/>
                <a:cs typeface="Trebuchet MS"/>
              </a:rPr>
              <a:t>SERTA </a:t>
            </a:r>
            <a:r>
              <a:rPr lang="en-ID" sz="1800" spc="-40" dirty="0">
                <a:latin typeface="Trebuchet MS"/>
                <a:cs typeface="Trebuchet MS"/>
              </a:rPr>
              <a:t>BERAT </a:t>
            </a:r>
            <a:r>
              <a:rPr lang="en-ID" sz="1800" spc="-10" dirty="0">
                <a:latin typeface="Trebuchet MS"/>
                <a:cs typeface="Trebuchet MS"/>
              </a:rPr>
              <a:t>BADAN  </a:t>
            </a:r>
            <a:r>
              <a:rPr lang="en-ID" sz="1800" dirty="0">
                <a:latin typeface="Trebuchet MS"/>
                <a:cs typeface="Trebuchet MS"/>
              </a:rPr>
              <a:t>PROPORSIONAL;</a:t>
            </a: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469265" algn="l"/>
                <a:tab pos="469900" algn="l"/>
              </a:tabLst>
            </a:pPr>
            <a:r>
              <a:rPr lang="en-US" spc="-10" dirty="0">
                <a:latin typeface="Trebuchet MS"/>
                <a:cs typeface="Trebuchet MS"/>
              </a:rPr>
              <a:t>MAMPU </a:t>
            </a:r>
            <a:r>
              <a:rPr lang="en-US" spc="-5" dirty="0">
                <a:latin typeface="Trebuchet MS"/>
                <a:cs typeface="Trebuchet MS"/>
              </a:rPr>
              <a:t>MENGOPERASIKAN </a:t>
            </a:r>
            <a:r>
              <a:rPr lang="en-US" dirty="0">
                <a:latin typeface="Trebuchet MS"/>
                <a:cs typeface="Trebuchet MS"/>
              </a:rPr>
              <a:t>KOMPUTER </a:t>
            </a:r>
            <a:r>
              <a:rPr lang="en-US" spc="-5" dirty="0">
                <a:latin typeface="Trebuchet MS"/>
                <a:cs typeface="Trebuchet MS"/>
              </a:rPr>
              <a:t>(APLIKASI </a:t>
            </a:r>
            <a:r>
              <a:rPr lang="en-US" dirty="0">
                <a:latin typeface="Trebuchet MS"/>
                <a:cs typeface="Trebuchet MS"/>
              </a:rPr>
              <a:t>INTERNET </a:t>
            </a:r>
            <a:r>
              <a:rPr lang="en-US" spc="-5" dirty="0">
                <a:latin typeface="Trebuchet MS"/>
                <a:cs typeface="Trebuchet MS"/>
              </a:rPr>
              <a:t>DAN</a:t>
            </a:r>
            <a:r>
              <a:rPr lang="en-US" spc="-10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OFFICE);</a:t>
            </a:r>
            <a:endParaRPr lang="en-US" dirty="0">
              <a:latin typeface="Trebuchet MS"/>
              <a:cs typeface="Trebuchet MS"/>
            </a:endParaRPr>
          </a:p>
          <a:p>
            <a:pPr marL="469900" marR="21590" indent="-457200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SETELAH LULUS PROGRAM S-1 BERSEDIA MENANDATANGANI IKATAN DINAS APABILA MENJADI PRAJURIT TNI;</a:t>
            </a:r>
          </a:p>
          <a:p>
            <a:pPr marL="469900" marR="21590" indent="-457200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BERSEDIA </a:t>
            </a:r>
            <a:r>
              <a:rPr lang="en-US" spc="-30" dirty="0">
                <a:latin typeface="Trebuchet MS"/>
                <a:cs typeface="Trebuchet MS"/>
              </a:rPr>
              <a:t>MENANDATANGANI </a:t>
            </a:r>
            <a:r>
              <a:rPr lang="en-US" spc="-35" dirty="0">
                <a:latin typeface="Trebuchet MS"/>
                <a:cs typeface="Trebuchet MS"/>
              </a:rPr>
              <a:t>SURAT </a:t>
            </a:r>
            <a:r>
              <a:rPr lang="en-US" spc="-5" dirty="0">
                <a:latin typeface="Trebuchet MS"/>
                <a:cs typeface="Trebuchet MS"/>
              </a:rPr>
              <a:t>PERJANJIAN </a:t>
            </a:r>
            <a:r>
              <a:rPr lang="en-US" dirty="0">
                <a:latin typeface="Trebuchet MS"/>
                <a:cs typeface="Trebuchet MS"/>
              </a:rPr>
              <a:t>MAHASISWA TENTANG HAK DAN KEWAJIBAN SEBAGAI KADET MAHASISWA UNHAN RI</a:t>
            </a:r>
            <a:r>
              <a:rPr lang="en-US" spc="-50" dirty="0">
                <a:latin typeface="Trebuchet MS"/>
                <a:cs typeface="Trebuchet MS"/>
              </a:rPr>
              <a:t>;</a:t>
            </a: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469265" algn="l"/>
                <a:tab pos="469900" algn="l"/>
              </a:tabLst>
            </a:pPr>
            <a:r>
              <a:rPr lang="en-US" spc="-50" dirty="0">
                <a:latin typeface="Trebuchet MS"/>
                <a:cs typeface="Trebuchet MS"/>
              </a:rPr>
              <a:t>BERSEDIA MENANDATANGANI SURAT PERNYATAAN YANG MELIPUTI SURAT PERNYATAAN BERSEDIA MENJADI KADER INTELEKTUAL BELA NEGARA DAN SURAT PERNYATAAN SANGGUP MEMATUHI PERATURAN YANG BERLAKU BAGI KADET MAHASISWA UNHAN RI.</a:t>
            </a:r>
            <a:endParaRPr lang="en-US"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5"/>
              </a:spcBef>
              <a:buAutoNum type="arabicPeriod" startAt="10"/>
              <a:tabLst>
                <a:tab pos="469265" algn="l"/>
                <a:tab pos="469900" algn="l"/>
                <a:tab pos="2103755" algn="l"/>
                <a:tab pos="3027680" algn="l"/>
                <a:tab pos="4335145" algn="l"/>
                <a:tab pos="5478780" algn="l"/>
                <a:tab pos="6570345" algn="l"/>
                <a:tab pos="6975475" algn="l"/>
                <a:tab pos="7972425" algn="l"/>
                <a:tab pos="8594090" algn="l"/>
                <a:tab pos="9761855" algn="l"/>
              </a:tabLst>
            </a:pPr>
            <a:r>
              <a:rPr lang="en-US" spc="-5" dirty="0">
                <a:latin typeface="Trebuchet MS"/>
                <a:cs typeface="Trebuchet MS"/>
              </a:rPr>
              <a:t>MELAMPIRKAN SURAT PERSETUJUAN ORANG </a:t>
            </a:r>
            <a:r>
              <a:rPr lang="en-US" spc="-25" dirty="0">
                <a:latin typeface="Trebuchet MS"/>
                <a:cs typeface="Trebuchet MS"/>
              </a:rPr>
              <a:t>TUA/WALI UNTUK MENGIKUTI PENDIDIKAN DI UNHAN RI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0A09-C77A-4D6E-A169-6DBEAC7E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625" y="42494"/>
            <a:ext cx="9032748" cy="430887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314C7-51E7-4574-ABD2-A93C0AC51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432173"/>
            <a:ext cx="11277600" cy="1615827"/>
          </a:xfrm>
        </p:spPr>
        <p:txBody>
          <a:bodyPr/>
          <a:lstStyle/>
          <a:p>
            <a:pPr marL="12700" marR="5080">
              <a:spcBef>
                <a:spcPts val="600"/>
              </a:spcBef>
              <a:tabLst>
                <a:tab pos="469265" algn="l"/>
                <a:tab pos="469900" algn="l"/>
              </a:tabLst>
            </a:pPr>
            <a:r>
              <a:rPr lang="en-US" spc="-25" dirty="0">
                <a:latin typeface="Trebuchet MS"/>
                <a:cs typeface="Trebuchet MS"/>
              </a:rPr>
              <a:t>17.	BERSEDIA TINGGAL DI ASRAMA SELAMA MENGIKUTI PENDIDIKAN DI UNHAN RI</a:t>
            </a:r>
            <a:endParaRPr lang="en-US" spc="-5" dirty="0">
              <a:latin typeface="Trebuchet MS"/>
              <a:cs typeface="Trebuchet MS"/>
            </a:endParaRPr>
          </a:p>
          <a:p>
            <a:pPr marL="12700" marR="5080">
              <a:spcBef>
                <a:spcPts val="600"/>
              </a:spcBef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18.	PENYETARAAN IJAZAH DAN NILAI DARI DIREKTUR JENDERAL PENDIDIKAN TINGGI KEMENDIKBUDRISTEK RI   	BAGI LULUSAN SMA/SEDERAJAT DARI LUAR NEGERI ATAU LULUSAN INTERNASIONAL SCHOOL DI</a:t>
            </a:r>
          </a:p>
          <a:p>
            <a:pPr marL="12700" marR="5080">
              <a:spcBef>
                <a:spcPts val="600"/>
              </a:spcBef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19.	BERSEDIA </a:t>
            </a:r>
            <a:r>
              <a:rPr lang="en-US" dirty="0">
                <a:latin typeface="Trebuchet MS"/>
                <a:cs typeface="Trebuchet MS"/>
              </a:rPr>
              <a:t>UNTUK </a:t>
            </a:r>
            <a:r>
              <a:rPr lang="en-US" spc="-5" dirty="0">
                <a:latin typeface="Trebuchet MS"/>
                <a:cs typeface="Trebuchet MS"/>
              </a:rPr>
              <a:t>TIDAK MENIKAH DAN TIDAK HAMIL SELAMA MENGIKUTI</a:t>
            </a:r>
            <a:r>
              <a:rPr lang="en-US" spc="-370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PENDIDIKAN</a:t>
            </a:r>
            <a:endParaRPr lang="en-US" dirty="0">
              <a:latin typeface="Trebuchet MS"/>
              <a:cs typeface="Trebuchet MS"/>
            </a:endParaRPr>
          </a:p>
          <a:p>
            <a:pPr marL="12700" marR="5080">
              <a:spcBef>
                <a:spcPts val="600"/>
              </a:spcBef>
              <a:tabLst>
                <a:tab pos="469265" algn="l"/>
                <a:tab pos="469900" algn="l"/>
              </a:tabLst>
            </a:pPr>
            <a:r>
              <a:rPr lang="en-US" spc="-5" dirty="0">
                <a:latin typeface="Trebuchet MS"/>
                <a:cs typeface="Trebuchet MS"/>
              </a:rPr>
              <a:t>20.	TIDAK</a:t>
            </a:r>
            <a:r>
              <a:rPr lang="en-US" spc="13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SEDANG</a:t>
            </a:r>
            <a:r>
              <a:rPr lang="en-US" spc="114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MENERIMA</a:t>
            </a:r>
            <a:r>
              <a:rPr lang="en-US" spc="25" dirty="0">
                <a:latin typeface="Trebuchet MS"/>
                <a:cs typeface="Trebuchet MS"/>
              </a:rPr>
              <a:t> </a:t>
            </a:r>
            <a:r>
              <a:rPr lang="en-US" spc="-25" dirty="0">
                <a:latin typeface="Trebuchet MS"/>
                <a:cs typeface="Trebuchet MS"/>
              </a:rPr>
              <a:t>BEASISWA</a:t>
            </a:r>
            <a:r>
              <a:rPr lang="en-US" spc="5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DARI INSTANSI LAIN</a:t>
            </a:r>
            <a:endParaRPr lang="en-US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04878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0211" y="754921"/>
            <a:ext cx="8686165" cy="5722079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-50" dirty="0">
                <a:latin typeface="Trebuchet MS"/>
                <a:cs typeface="Trebuchet MS"/>
              </a:rPr>
              <a:t>PERSYARATAN </a:t>
            </a:r>
            <a:r>
              <a:rPr sz="2000" b="1" spc="-5" dirty="0">
                <a:latin typeface="Trebuchet MS"/>
                <a:cs typeface="Trebuchet MS"/>
              </a:rPr>
              <a:t>KHUSUS</a:t>
            </a:r>
            <a:r>
              <a:rPr lang="en-US" sz="2000" b="1" spc="-5" dirty="0">
                <a:latin typeface="Trebuchet MS"/>
                <a:cs typeface="Trebuchet MS"/>
              </a:rPr>
              <a:t> </a:t>
            </a:r>
            <a:r>
              <a:rPr lang="en-US" sz="2000" b="1" spc="75" dirty="0">
                <a:latin typeface="Trebuchet MS"/>
                <a:cs typeface="Trebuchet MS"/>
              </a:rPr>
              <a:t>DARI LULUSAN </a:t>
            </a:r>
            <a:r>
              <a:rPr sz="2000" b="1" spc="-5" dirty="0">
                <a:latin typeface="Trebuchet MS"/>
                <a:cs typeface="Trebuchet MS"/>
              </a:rPr>
              <a:t>SMA</a:t>
            </a:r>
            <a:endParaRPr sz="2000"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Trebuchet MS"/>
              <a:buAutoNum type="arabicPeriod"/>
              <a:tabLst>
                <a:tab pos="469265" algn="l"/>
                <a:tab pos="469900" algn="l"/>
              </a:tabLst>
            </a:pPr>
            <a:r>
              <a:rPr b="1" spc="-5" dirty="0">
                <a:latin typeface="Trebuchet MS"/>
                <a:cs typeface="Trebuchet MS"/>
              </a:rPr>
              <a:t>PRO</a:t>
            </a:r>
            <a:r>
              <a:rPr lang="en-US" b="1" spc="-5" dirty="0">
                <a:latin typeface="Trebuchet MS"/>
                <a:cs typeface="Trebuchet MS"/>
              </a:rPr>
              <a:t>DI</a:t>
            </a:r>
            <a:r>
              <a:rPr b="1" spc="15" dirty="0">
                <a:latin typeface="Trebuchet MS"/>
                <a:cs typeface="Trebuchet MS"/>
              </a:rPr>
              <a:t> </a:t>
            </a:r>
            <a:r>
              <a:rPr lang="en-US" b="1" spc="15" dirty="0">
                <a:latin typeface="Trebuchet MS"/>
                <a:cs typeface="Trebuchet MS"/>
              </a:rPr>
              <a:t>SARJANA </a:t>
            </a:r>
            <a:r>
              <a:rPr b="1" spc="-5" dirty="0">
                <a:latin typeface="Trebuchet MS"/>
                <a:cs typeface="Trebuchet MS"/>
              </a:rPr>
              <a:t>KEDOKTERAN</a:t>
            </a:r>
            <a:r>
              <a:rPr spc="-5" dirty="0">
                <a:latin typeface="Trebuchet MS"/>
                <a:cs typeface="Trebuchet MS"/>
              </a:rPr>
              <a:t>:</a:t>
            </a:r>
            <a:endParaRPr dirty="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</a:pPr>
            <a:r>
              <a:rPr spc="-5" dirty="0">
                <a:latin typeface="Trebuchet MS"/>
                <a:cs typeface="Trebuchet MS"/>
              </a:rPr>
              <a:t>NILAI </a:t>
            </a:r>
            <a:r>
              <a:rPr spc="-10" dirty="0">
                <a:latin typeface="Trebuchet MS"/>
                <a:cs typeface="Trebuchet MS"/>
              </a:rPr>
              <a:t>RAPORT </a:t>
            </a:r>
            <a:r>
              <a:rPr spc="-5" dirty="0">
                <a:latin typeface="Trebuchet MS"/>
                <a:cs typeface="Trebuchet MS"/>
              </a:rPr>
              <a:t>SEMESTER </a:t>
            </a:r>
            <a:r>
              <a:rPr lang="en-US" dirty="0">
                <a:latin typeface="Trebuchet MS"/>
                <a:cs typeface="Trebuchet MS"/>
              </a:rPr>
              <a:t>V</a:t>
            </a:r>
            <a:r>
              <a:rPr dirty="0">
                <a:latin typeface="Trebuchet MS"/>
                <a:cs typeface="Trebuchet MS"/>
              </a:rPr>
              <a:t> UNTUK </a:t>
            </a:r>
            <a:r>
              <a:rPr spc="-5" dirty="0">
                <a:latin typeface="Trebuchet MS"/>
                <a:cs typeface="Trebuchet MS"/>
              </a:rPr>
              <a:t>BIOLOGI DAN </a:t>
            </a:r>
            <a:r>
              <a:rPr spc="-40" dirty="0">
                <a:latin typeface="Trebuchet MS"/>
                <a:cs typeface="Trebuchet MS"/>
              </a:rPr>
              <a:t>MATEMATIKA </a:t>
            </a:r>
            <a:r>
              <a:rPr spc="-5" dirty="0">
                <a:latin typeface="Trebuchet MS"/>
                <a:cs typeface="Trebuchet MS"/>
              </a:rPr>
              <a:t>MINIMAL</a:t>
            </a:r>
            <a:r>
              <a:rPr spc="-28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90</a:t>
            </a:r>
            <a:endParaRPr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Trebuchet MS"/>
              <a:buAutoNum type="arabicPeriod" startAt="2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</a:t>
            </a:r>
            <a:r>
              <a:rPr lang="en-US" b="1" spc="15" dirty="0">
                <a:latin typeface="Trebuchet MS"/>
                <a:cs typeface="Trebuchet MS"/>
              </a:rPr>
              <a:t> SARJANA </a:t>
            </a:r>
            <a:r>
              <a:rPr b="1" spc="-15" dirty="0">
                <a:latin typeface="Trebuchet MS"/>
                <a:cs typeface="Trebuchet MS"/>
              </a:rPr>
              <a:t>FARMASI</a:t>
            </a:r>
            <a:r>
              <a:rPr spc="-15" dirty="0">
                <a:latin typeface="Trebuchet MS"/>
                <a:cs typeface="Trebuchet MS"/>
              </a:rPr>
              <a:t>:</a:t>
            </a:r>
            <a:endParaRPr dirty="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tabLst>
                <a:tab pos="3272154" algn="l"/>
              </a:tabLst>
            </a:pPr>
            <a:r>
              <a:rPr spc="-5" dirty="0">
                <a:latin typeface="Trebuchet MS"/>
                <a:cs typeface="Trebuchet MS"/>
              </a:rPr>
              <a:t>NILAI </a:t>
            </a:r>
            <a:r>
              <a:rPr spc="-10" dirty="0">
                <a:latin typeface="Trebuchet MS"/>
                <a:cs typeface="Trebuchet MS"/>
              </a:rPr>
              <a:t>RAPORT</a:t>
            </a:r>
            <a:r>
              <a:rPr spc="-5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SEMESTER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lang="en-US" dirty="0">
                <a:latin typeface="Trebuchet MS"/>
                <a:cs typeface="Trebuchet MS"/>
              </a:rPr>
              <a:t>V </a:t>
            </a:r>
            <a:r>
              <a:rPr dirty="0">
                <a:latin typeface="Trebuchet MS"/>
                <a:cs typeface="Trebuchet MS"/>
              </a:rPr>
              <a:t>UNTUK</a:t>
            </a:r>
            <a:r>
              <a:rPr spc="-5" dirty="0">
                <a:latin typeface="Trebuchet MS"/>
                <a:cs typeface="Trebuchet MS"/>
              </a:rPr>
              <a:t> </a:t>
            </a:r>
            <a:r>
              <a:rPr lang="en-ID" spc="-5" dirty="0">
                <a:latin typeface="Trebuchet MS"/>
                <a:cs typeface="Trebuchet MS"/>
              </a:rPr>
              <a:t>KIMIA DAN </a:t>
            </a:r>
            <a:r>
              <a:rPr spc="-40" dirty="0">
                <a:latin typeface="Trebuchet MS"/>
                <a:cs typeface="Trebuchet MS"/>
              </a:rPr>
              <a:t>MATEMATIKA </a:t>
            </a:r>
            <a:r>
              <a:rPr spc="-5" dirty="0">
                <a:latin typeface="Trebuchet MS"/>
                <a:cs typeface="Trebuchet MS"/>
              </a:rPr>
              <a:t>MINIMAL</a:t>
            </a:r>
            <a:r>
              <a:rPr spc="-29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90</a:t>
            </a:r>
            <a:endParaRPr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5"/>
              </a:spcBef>
              <a:buFont typeface="Trebuchet MS"/>
              <a:buAutoNum type="arabicPeriod" startAt="3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</a:t>
            </a:r>
            <a:r>
              <a:rPr lang="en-US" b="1" spc="15" dirty="0">
                <a:latin typeface="Trebuchet MS"/>
                <a:cs typeface="Trebuchet MS"/>
              </a:rPr>
              <a:t> SARJANA </a:t>
            </a:r>
            <a:r>
              <a:rPr b="1" spc="-35" dirty="0">
                <a:latin typeface="Trebuchet MS"/>
                <a:cs typeface="Trebuchet MS"/>
              </a:rPr>
              <a:t>MATEMATIKA</a:t>
            </a:r>
            <a:r>
              <a:rPr spc="-35" dirty="0">
                <a:latin typeface="Trebuchet MS"/>
                <a:cs typeface="Trebuchet MS"/>
              </a:rPr>
              <a:t>:</a:t>
            </a:r>
            <a:br>
              <a:rPr lang="en-US" dirty="0">
                <a:latin typeface="Trebuchet MS"/>
                <a:cs typeface="Trebuchet MS"/>
              </a:rPr>
            </a:br>
            <a:r>
              <a:rPr spc="-5" dirty="0">
                <a:latin typeface="Trebuchet MS"/>
                <a:cs typeface="Trebuchet MS"/>
              </a:rPr>
              <a:t>NILAI </a:t>
            </a:r>
            <a:r>
              <a:rPr spc="-10" dirty="0">
                <a:latin typeface="Trebuchet MS"/>
                <a:cs typeface="Trebuchet MS"/>
              </a:rPr>
              <a:t>RAPORT</a:t>
            </a:r>
            <a:r>
              <a:rPr spc="-6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SEMESTER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lang="en-US" dirty="0">
                <a:latin typeface="Trebuchet MS"/>
                <a:cs typeface="Trebuchet MS"/>
              </a:rPr>
              <a:t>V</a:t>
            </a:r>
            <a:r>
              <a:rPr lang="en-ID" dirty="0">
                <a:latin typeface="Trebuchet MS"/>
                <a:cs typeface="Trebuchet MS"/>
              </a:rPr>
              <a:t> UNTUK </a:t>
            </a:r>
            <a:r>
              <a:rPr spc="-40" dirty="0">
                <a:latin typeface="Trebuchet MS"/>
                <a:cs typeface="Trebuchet MS"/>
              </a:rPr>
              <a:t>MATEMATIKA </a:t>
            </a:r>
            <a:r>
              <a:rPr spc="-5" dirty="0">
                <a:latin typeface="Trebuchet MS"/>
                <a:cs typeface="Trebuchet MS"/>
              </a:rPr>
              <a:t>MINIMAL</a:t>
            </a:r>
            <a:r>
              <a:rPr spc="-27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90</a:t>
            </a:r>
            <a:endParaRPr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Trebuchet MS"/>
              <a:buAutoNum type="arabicPeriod" startAt="4"/>
              <a:tabLst>
                <a:tab pos="469265" algn="l"/>
                <a:tab pos="469900" algn="l"/>
              </a:tabLst>
            </a:pPr>
            <a:r>
              <a:rPr lang="fi-FI" b="1" spc="-5" dirty="0">
                <a:latin typeface="Trebuchet MS"/>
                <a:cs typeface="Trebuchet MS"/>
              </a:rPr>
              <a:t>PRODI</a:t>
            </a:r>
            <a:r>
              <a:rPr lang="fi-FI" b="1" spc="15" dirty="0">
                <a:latin typeface="Trebuchet MS"/>
                <a:cs typeface="Trebuchet MS"/>
              </a:rPr>
              <a:t> SARJANA </a:t>
            </a:r>
            <a:r>
              <a:rPr lang="fi-FI" b="1" spc="-5" dirty="0">
                <a:latin typeface="Trebuchet MS"/>
                <a:cs typeface="Trebuchet MS"/>
              </a:rPr>
              <a:t>KIMIA:</a:t>
            </a:r>
            <a:br>
              <a:rPr lang="fi-FI" b="1" dirty="0">
                <a:latin typeface="Trebuchet MS"/>
                <a:cs typeface="Trebuchet MS"/>
              </a:rPr>
            </a:br>
            <a:r>
              <a:rPr lang="fi-FI" spc="-5" dirty="0">
                <a:latin typeface="Trebuchet MS"/>
                <a:cs typeface="Trebuchet MS"/>
              </a:rPr>
              <a:t>NILAI </a:t>
            </a:r>
            <a:r>
              <a:rPr lang="fi-FI" dirty="0">
                <a:latin typeface="Trebuchet MS"/>
                <a:cs typeface="Trebuchet MS"/>
              </a:rPr>
              <a:t>RAPOR </a:t>
            </a:r>
            <a:r>
              <a:rPr lang="fi-FI" spc="-5" dirty="0">
                <a:latin typeface="Trebuchet MS"/>
                <a:cs typeface="Trebuchet MS"/>
              </a:rPr>
              <a:t>SEMESTER </a:t>
            </a:r>
            <a:r>
              <a:rPr lang="fi-FI" dirty="0">
                <a:latin typeface="Trebuchet MS"/>
                <a:cs typeface="Trebuchet MS"/>
              </a:rPr>
              <a:t>V UNTUK </a:t>
            </a:r>
            <a:r>
              <a:rPr lang="fi-FI" spc="-5" dirty="0">
                <a:latin typeface="Trebuchet MS"/>
                <a:cs typeface="Trebuchet MS"/>
              </a:rPr>
              <a:t>KIMIA DAN </a:t>
            </a:r>
            <a:r>
              <a:rPr lang="fi-FI" spc="-40" dirty="0">
                <a:latin typeface="Trebuchet MS"/>
                <a:cs typeface="Trebuchet MS"/>
              </a:rPr>
              <a:t>MATEMATIKA </a:t>
            </a:r>
            <a:r>
              <a:rPr lang="fi-FI" spc="-5" dirty="0">
                <a:latin typeface="Trebuchet MS"/>
                <a:cs typeface="Trebuchet MS"/>
              </a:rPr>
              <a:t>MINIMAL</a:t>
            </a:r>
            <a:r>
              <a:rPr lang="fi-FI" spc="-325" dirty="0">
                <a:latin typeface="Trebuchet MS"/>
                <a:cs typeface="Trebuchet MS"/>
              </a:rPr>
              <a:t> </a:t>
            </a:r>
            <a:r>
              <a:rPr lang="fi-FI" spc="-5" dirty="0">
                <a:latin typeface="Trebuchet MS"/>
                <a:cs typeface="Trebuchet MS"/>
              </a:rPr>
              <a:t>90</a:t>
            </a: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Trebuchet MS"/>
              <a:buAutoNum type="arabicPeriod" startAt="4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</a:rPr>
              <a:t>PRODI SARJANA FISIKA:</a:t>
            </a:r>
          </a:p>
          <a:p>
            <a:pPr marL="469900">
              <a:lnSpc>
                <a:spcPct val="100000"/>
              </a:lnSpc>
            </a:pPr>
            <a:r>
              <a:rPr lang="en-US" spc="-5" dirty="0">
                <a:latin typeface="Trebuchet MS"/>
                <a:cs typeface="Trebuchet MS"/>
              </a:rPr>
              <a:t>NILAI </a:t>
            </a:r>
            <a:r>
              <a:rPr lang="en-US" spc="-10" dirty="0">
                <a:latin typeface="Trebuchet MS"/>
                <a:cs typeface="Trebuchet MS"/>
              </a:rPr>
              <a:t>RAPOSRT </a:t>
            </a:r>
            <a:r>
              <a:rPr lang="en-US" spc="-5" dirty="0">
                <a:latin typeface="Trebuchet MS"/>
                <a:cs typeface="Trebuchet MS"/>
              </a:rPr>
              <a:t>SEMESTER </a:t>
            </a:r>
            <a:r>
              <a:rPr lang="en-US" dirty="0">
                <a:latin typeface="Trebuchet MS"/>
                <a:cs typeface="Trebuchet MS"/>
              </a:rPr>
              <a:t>V UNTUK </a:t>
            </a:r>
            <a:r>
              <a:rPr lang="en-US" spc="-5" dirty="0">
                <a:latin typeface="Trebuchet MS"/>
                <a:cs typeface="Trebuchet MS"/>
              </a:rPr>
              <a:t>FISIKA DAN </a:t>
            </a:r>
            <a:r>
              <a:rPr lang="en-US" spc="-40" dirty="0">
                <a:latin typeface="Trebuchet MS"/>
                <a:cs typeface="Trebuchet MS"/>
              </a:rPr>
              <a:t>MATEMATIKA </a:t>
            </a:r>
            <a:r>
              <a:rPr lang="en-US" spc="-5" dirty="0">
                <a:latin typeface="Trebuchet MS"/>
                <a:cs typeface="Trebuchet MS"/>
              </a:rPr>
              <a:t>MINIMAL</a:t>
            </a:r>
            <a:r>
              <a:rPr lang="en-US" spc="-340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90</a:t>
            </a:r>
            <a:endParaRPr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Trebuchet MS"/>
              <a:buAutoNum type="arabicPeriod" startAt="6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</a:t>
            </a:r>
            <a:r>
              <a:rPr lang="en-US" b="1" spc="15" dirty="0">
                <a:latin typeface="Trebuchet MS"/>
                <a:cs typeface="Trebuchet MS"/>
              </a:rPr>
              <a:t> SARJANA </a:t>
            </a:r>
            <a:r>
              <a:rPr b="1" spc="-5" dirty="0">
                <a:latin typeface="Trebuchet MS"/>
                <a:cs typeface="Trebuchet MS"/>
              </a:rPr>
              <a:t>BIOLOGI:</a:t>
            </a:r>
            <a:br>
              <a:rPr lang="en-US" b="1" dirty="0">
                <a:latin typeface="Trebuchet MS"/>
                <a:cs typeface="Trebuchet MS"/>
              </a:rPr>
            </a:br>
            <a:r>
              <a:rPr spc="-5" dirty="0">
                <a:latin typeface="Trebuchet MS"/>
                <a:cs typeface="Trebuchet MS"/>
              </a:rPr>
              <a:t>NILAI </a:t>
            </a:r>
            <a:r>
              <a:rPr spc="-10" dirty="0">
                <a:latin typeface="Trebuchet MS"/>
                <a:cs typeface="Trebuchet MS"/>
              </a:rPr>
              <a:t>RAPORT </a:t>
            </a:r>
            <a:r>
              <a:rPr spc="-5" dirty="0">
                <a:latin typeface="Trebuchet MS"/>
                <a:cs typeface="Trebuchet MS"/>
              </a:rPr>
              <a:t>SEMESTER </a:t>
            </a:r>
            <a:r>
              <a:rPr lang="en-US" dirty="0">
                <a:latin typeface="Trebuchet MS"/>
                <a:cs typeface="Trebuchet MS"/>
              </a:rPr>
              <a:t>V</a:t>
            </a:r>
            <a:r>
              <a:rPr dirty="0">
                <a:latin typeface="Trebuchet MS"/>
                <a:cs typeface="Trebuchet MS"/>
              </a:rPr>
              <a:t> UNTUK </a:t>
            </a:r>
            <a:r>
              <a:rPr spc="-5" dirty="0">
                <a:latin typeface="Trebuchet MS"/>
                <a:cs typeface="Trebuchet MS"/>
              </a:rPr>
              <a:t>BIOLOGI DAN </a:t>
            </a:r>
            <a:r>
              <a:rPr spc="-40" dirty="0">
                <a:latin typeface="Trebuchet MS"/>
                <a:cs typeface="Trebuchet MS"/>
              </a:rPr>
              <a:t>MATEMATIKA </a:t>
            </a:r>
            <a:r>
              <a:rPr spc="-5" dirty="0">
                <a:latin typeface="Trebuchet MS"/>
                <a:cs typeface="Trebuchet MS"/>
              </a:rPr>
              <a:t>MINIMAL</a:t>
            </a:r>
            <a:r>
              <a:rPr spc="-27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90</a:t>
            </a:r>
            <a:endParaRPr lang="en-US" spc="-5" dirty="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Trebuchet MS"/>
              <a:buAutoNum type="arabicPeriod" startAt="6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</a:t>
            </a:r>
            <a:r>
              <a:rPr lang="en-US" b="1" spc="15" dirty="0">
                <a:latin typeface="Trebuchet MS"/>
                <a:cs typeface="Trebuchet MS"/>
              </a:rPr>
              <a:t> SARJANA </a:t>
            </a:r>
            <a:r>
              <a:rPr lang="en-US" b="1" spc="-5" dirty="0">
                <a:latin typeface="Trebuchet MS"/>
                <a:cs typeface="Trebuchet MS"/>
              </a:rPr>
              <a:t>TEKNIK</a:t>
            </a:r>
            <a:r>
              <a:rPr lang="en-US" b="1" spc="-30" dirty="0">
                <a:latin typeface="Trebuchet MS"/>
                <a:cs typeface="Trebuchet MS"/>
              </a:rPr>
              <a:t> </a:t>
            </a:r>
            <a:r>
              <a:rPr lang="en-US" b="1" spc="-20" dirty="0">
                <a:latin typeface="Trebuchet MS"/>
                <a:cs typeface="Trebuchet MS"/>
              </a:rPr>
              <a:t>INFORMATIKA</a:t>
            </a:r>
            <a:r>
              <a:rPr lang="en-US" spc="-20" dirty="0">
                <a:latin typeface="Trebuchet MS"/>
                <a:cs typeface="Trebuchet MS"/>
              </a:rPr>
              <a:t>:</a:t>
            </a:r>
            <a:br>
              <a:rPr lang="en-US" dirty="0">
                <a:latin typeface="Trebuchet MS"/>
                <a:cs typeface="Trebuchet MS"/>
              </a:rPr>
            </a:br>
            <a:r>
              <a:rPr lang="en-US" spc="-5" dirty="0">
                <a:latin typeface="Trebuchet MS"/>
                <a:cs typeface="Trebuchet MS"/>
              </a:rPr>
              <a:t>NILAI SEMESTER </a:t>
            </a:r>
            <a:r>
              <a:rPr lang="en-US" dirty="0">
                <a:latin typeface="Trebuchet MS"/>
                <a:cs typeface="Trebuchet MS"/>
              </a:rPr>
              <a:t>V UNTUK </a:t>
            </a:r>
            <a:r>
              <a:rPr lang="en-US" spc="-5" dirty="0">
                <a:latin typeface="Trebuchet MS"/>
                <a:cs typeface="Trebuchet MS"/>
              </a:rPr>
              <a:t>FISIKA DAN </a:t>
            </a:r>
            <a:r>
              <a:rPr lang="en-US" spc="-40" dirty="0">
                <a:latin typeface="Trebuchet MS"/>
                <a:cs typeface="Trebuchet MS"/>
              </a:rPr>
              <a:t>MATEMATIKA </a:t>
            </a:r>
            <a:r>
              <a:rPr lang="en-US" spc="-5" dirty="0">
                <a:latin typeface="Trebuchet MS"/>
                <a:cs typeface="Trebuchet MS"/>
              </a:rPr>
              <a:t>MINIMAL</a:t>
            </a:r>
            <a:r>
              <a:rPr lang="en-US" spc="-300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90</a:t>
            </a: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Trebuchet MS"/>
              <a:buAutoNum type="arabicPeriod" startAt="6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</a:t>
            </a:r>
            <a:r>
              <a:rPr lang="en-US" b="1" spc="15" dirty="0">
                <a:latin typeface="Trebuchet MS"/>
                <a:cs typeface="Trebuchet MS"/>
              </a:rPr>
              <a:t> SARJANA </a:t>
            </a:r>
            <a:r>
              <a:rPr lang="en-US" b="1" spc="-5" dirty="0">
                <a:latin typeface="Trebuchet MS"/>
                <a:cs typeface="Trebuchet MS"/>
              </a:rPr>
              <a:t>TEKNIK</a:t>
            </a:r>
            <a:r>
              <a:rPr lang="en-US" b="1" spc="-30" dirty="0">
                <a:latin typeface="Trebuchet MS"/>
                <a:cs typeface="Trebuchet MS"/>
              </a:rPr>
              <a:t> </a:t>
            </a:r>
            <a:r>
              <a:rPr lang="en-US" b="1" dirty="0">
                <a:latin typeface="Trebuchet MS"/>
                <a:cs typeface="Trebuchet MS"/>
              </a:rPr>
              <a:t>ELEKTRO</a:t>
            </a:r>
            <a:r>
              <a:rPr lang="en-US" dirty="0">
                <a:latin typeface="Trebuchet MS"/>
                <a:cs typeface="Trebuchet MS"/>
              </a:rPr>
              <a:t>:</a:t>
            </a:r>
          </a:p>
          <a:p>
            <a:pPr marL="469900">
              <a:lnSpc>
                <a:spcPct val="100000"/>
              </a:lnSpc>
            </a:pPr>
            <a:r>
              <a:rPr lang="en-US" spc="-5" dirty="0">
                <a:latin typeface="Trebuchet MS"/>
                <a:cs typeface="Trebuchet MS"/>
              </a:rPr>
              <a:t>NILAI SEMESTER </a:t>
            </a:r>
            <a:r>
              <a:rPr lang="en-US" dirty="0">
                <a:latin typeface="Trebuchet MS"/>
                <a:cs typeface="Trebuchet MS"/>
              </a:rPr>
              <a:t>V UNTUK </a:t>
            </a:r>
            <a:r>
              <a:rPr lang="en-US" spc="-5" dirty="0">
                <a:latin typeface="Trebuchet MS"/>
                <a:cs typeface="Trebuchet MS"/>
              </a:rPr>
              <a:t>FISIKA DAN </a:t>
            </a:r>
            <a:r>
              <a:rPr lang="en-US" spc="-40" dirty="0">
                <a:latin typeface="Trebuchet MS"/>
                <a:cs typeface="Trebuchet MS"/>
              </a:rPr>
              <a:t>MATEMATIKA </a:t>
            </a:r>
            <a:r>
              <a:rPr lang="en-US" spc="-5" dirty="0">
                <a:latin typeface="Trebuchet MS"/>
                <a:cs typeface="Trebuchet MS"/>
              </a:rPr>
              <a:t>MINIMAL</a:t>
            </a:r>
            <a:r>
              <a:rPr lang="en-US" spc="-30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90</a:t>
            </a:r>
          </a:p>
          <a:p>
            <a:pPr>
              <a:lnSpc>
                <a:spcPct val="100000"/>
              </a:lnSpc>
              <a:tabLst>
                <a:tab pos="457200" algn="l"/>
              </a:tabLst>
            </a:pPr>
            <a:endParaRPr lang="en-US" spc="-5" dirty="0">
              <a:solidFill>
                <a:schemeClr val="accent1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04425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13422" y="4364836"/>
            <a:ext cx="10765155" cy="1197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469265" algn="l"/>
                <a:tab pos="469900" algn="l"/>
              </a:tabLst>
            </a:pPr>
            <a:r>
              <a:rPr sz="1800" b="1" spc="-50" dirty="0">
                <a:latin typeface="Trebuchet MS"/>
                <a:cs typeface="Trebuchet MS"/>
              </a:rPr>
              <a:t>PERSYARATAN </a:t>
            </a:r>
            <a:r>
              <a:rPr sz="1800" b="1" spc="-5" dirty="0">
                <a:latin typeface="Trebuchet MS"/>
                <a:cs typeface="Trebuchet MS"/>
              </a:rPr>
              <a:t>KHUSUS </a:t>
            </a:r>
            <a:r>
              <a:rPr lang="en-US" sz="1800" b="1" spc="-5" dirty="0">
                <a:latin typeface="Trebuchet MS"/>
                <a:cs typeface="Trebuchet MS"/>
              </a:rPr>
              <a:t>DARI LULUSAN</a:t>
            </a:r>
            <a:r>
              <a:rPr sz="1800" b="1" spc="8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SMK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lang="en-US" spc="-5" dirty="0">
                <a:latin typeface="Trebuchet MS"/>
                <a:cs typeface="Trebuchet MS"/>
              </a:rPr>
              <a:t>BAGI LULUSAN SEKOLAH MENENGAH KEJURUAN, NILAI RAPOR SEMESTER V UNTUK PELAJARAN SESUAI DENGAN PRODI YANG DIOPERASIONALKAN MELIPUTI: PENDIDIKAN JASMANI, OLAHRAGA DAN KESEHATAN, MATEMATIKA, KEJURUAN, PROJEK KREATIF DAN KEWIRAUSAHAAN, SERTA PKL MINIMAL 90</a:t>
            </a:r>
            <a:endParaRPr sz="1800" dirty="0">
              <a:solidFill>
                <a:srgbClr val="000B22"/>
              </a:solidFill>
              <a:latin typeface="Trebuchet MS"/>
              <a:cs typeface="Trebuchet M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8BCAB7-6F2A-4CF7-9B0B-FDBC809814C4}"/>
              </a:ext>
            </a:extLst>
          </p:cNvPr>
          <p:cNvSpPr txBox="1"/>
          <p:nvPr/>
        </p:nvSpPr>
        <p:spPr>
          <a:xfrm>
            <a:off x="649324" y="1310134"/>
            <a:ext cx="1062827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7675" indent="-434975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9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</a:t>
            </a:r>
            <a:r>
              <a:rPr lang="en-US" b="1" spc="15" dirty="0">
                <a:latin typeface="Trebuchet MS"/>
                <a:cs typeface="Trebuchet MS"/>
              </a:rPr>
              <a:t> SARJANA </a:t>
            </a:r>
            <a:r>
              <a:rPr lang="en-US" b="1" spc="-5" dirty="0">
                <a:latin typeface="Trebuchet MS"/>
                <a:cs typeface="Trebuchet MS"/>
              </a:rPr>
              <a:t>TEKNIK </a:t>
            </a:r>
            <a:r>
              <a:rPr lang="en-US" b="1" dirty="0">
                <a:latin typeface="Trebuchet MS"/>
                <a:cs typeface="Trebuchet MS"/>
              </a:rPr>
              <a:t>MESIN:</a:t>
            </a:r>
            <a:br>
              <a:rPr lang="en-US" b="1" dirty="0">
                <a:latin typeface="Trebuchet MS"/>
                <a:cs typeface="Trebuchet MS"/>
              </a:rPr>
            </a:br>
            <a:r>
              <a:rPr lang="en-US" spc="-5" dirty="0">
                <a:latin typeface="Trebuchet MS"/>
                <a:cs typeface="Trebuchet MS"/>
              </a:rPr>
              <a:t>NILAI </a:t>
            </a:r>
            <a:r>
              <a:rPr lang="en-US" spc="-10" dirty="0">
                <a:latin typeface="Trebuchet MS"/>
                <a:cs typeface="Trebuchet MS"/>
              </a:rPr>
              <a:t>RAPORT </a:t>
            </a:r>
            <a:r>
              <a:rPr lang="en-US" spc="-5" dirty="0">
                <a:latin typeface="Trebuchet MS"/>
                <a:cs typeface="Trebuchet MS"/>
              </a:rPr>
              <a:t>SEMESTER </a:t>
            </a:r>
            <a:r>
              <a:rPr lang="en-US" dirty="0">
                <a:latin typeface="Trebuchet MS"/>
                <a:cs typeface="Trebuchet MS"/>
              </a:rPr>
              <a:t>V UNTUK </a:t>
            </a:r>
            <a:r>
              <a:rPr lang="en-US" spc="-5" dirty="0">
                <a:latin typeface="Trebuchet MS"/>
                <a:cs typeface="Trebuchet MS"/>
              </a:rPr>
              <a:t>FISIKA DAN </a:t>
            </a:r>
            <a:r>
              <a:rPr lang="en-US" spc="-40" dirty="0">
                <a:latin typeface="Trebuchet MS"/>
                <a:cs typeface="Trebuchet MS"/>
              </a:rPr>
              <a:t>MATEMATIKA </a:t>
            </a:r>
            <a:r>
              <a:rPr lang="en-US" spc="-5" dirty="0">
                <a:latin typeface="Trebuchet MS"/>
                <a:cs typeface="Trebuchet MS"/>
              </a:rPr>
              <a:t>MINIMAL</a:t>
            </a:r>
            <a:r>
              <a:rPr lang="en-US" spc="-34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90</a:t>
            </a:r>
          </a:p>
          <a:p>
            <a:pPr marL="447675" indent="-434975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9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</a:t>
            </a:r>
            <a:r>
              <a:rPr lang="en-US" b="1" spc="15" dirty="0">
                <a:latin typeface="Trebuchet MS"/>
                <a:cs typeface="Trebuchet MS"/>
              </a:rPr>
              <a:t> SARJANA </a:t>
            </a:r>
            <a:r>
              <a:rPr lang="en-US" b="1" spc="-5" dirty="0">
                <a:latin typeface="Trebuchet MS"/>
                <a:cs typeface="Trebuchet MS"/>
              </a:rPr>
              <a:t>TEKNIK</a:t>
            </a:r>
            <a:r>
              <a:rPr lang="en-US" b="1" spc="-30" dirty="0">
                <a:latin typeface="Trebuchet MS"/>
                <a:cs typeface="Trebuchet MS"/>
              </a:rPr>
              <a:t> </a:t>
            </a:r>
            <a:r>
              <a:rPr lang="en-US" b="1" spc="-5" dirty="0">
                <a:latin typeface="Trebuchet MS"/>
                <a:cs typeface="Trebuchet MS"/>
              </a:rPr>
              <a:t>SIPIL:</a:t>
            </a:r>
            <a:br>
              <a:rPr lang="en-US" b="1" spc="-5" dirty="0">
                <a:latin typeface="Trebuchet MS"/>
                <a:cs typeface="Trebuchet MS"/>
              </a:rPr>
            </a:br>
            <a:r>
              <a:rPr lang="en-US" spc="-5" dirty="0">
                <a:latin typeface="Trebuchet MS"/>
                <a:cs typeface="Trebuchet MS"/>
              </a:rPr>
              <a:t>NILAI </a:t>
            </a:r>
            <a:r>
              <a:rPr lang="en-US" spc="-10" dirty="0">
                <a:latin typeface="Trebuchet MS"/>
                <a:cs typeface="Trebuchet MS"/>
              </a:rPr>
              <a:t>RAPORT </a:t>
            </a:r>
            <a:r>
              <a:rPr lang="en-US" spc="-5" dirty="0">
                <a:latin typeface="Trebuchet MS"/>
                <a:cs typeface="Trebuchet MS"/>
              </a:rPr>
              <a:t>SEMESTER </a:t>
            </a:r>
            <a:r>
              <a:rPr lang="en-US" dirty="0">
                <a:latin typeface="Trebuchet MS"/>
                <a:cs typeface="Trebuchet MS"/>
              </a:rPr>
              <a:t>V UNTUK </a:t>
            </a:r>
            <a:r>
              <a:rPr lang="en-US" spc="-5" dirty="0">
                <a:latin typeface="Trebuchet MS"/>
                <a:cs typeface="Trebuchet MS"/>
              </a:rPr>
              <a:t>FISIKA DAN </a:t>
            </a:r>
            <a:r>
              <a:rPr lang="en-US" spc="-40" dirty="0">
                <a:latin typeface="Trebuchet MS"/>
                <a:cs typeface="Trebuchet MS"/>
              </a:rPr>
              <a:t>MATEMATIKA </a:t>
            </a:r>
            <a:r>
              <a:rPr lang="en-US" spc="-5" dirty="0">
                <a:latin typeface="Trebuchet MS"/>
                <a:cs typeface="Trebuchet MS"/>
              </a:rPr>
              <a:t>MINIMAL</a:t>
            </a:r>
            <a:r>
              <a:rPr lang="en-US" spc="-34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90</a:t>
            </a:r>
          </a:p>
          <a:p>
            <a:pPr marL="447675" indent="-434975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9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 SARJANA TEKNIK HIDROLOGI</a:t>
            </a:r>
            <a:r>
              <a:rPr lang="en-US" spc="-5" dirty="0">
                <a:latin typeface="Trebuchet MS"/>
                <a:cs typeface="Trebuchet MS"/>
              </a:rPr>
              <a:t>:</a:t>
            </a:r>
            <a:br>
              <a:rPr lang="en-US" spc="-5" dirty="0">
                <a:latin typeface="Trebuchet MS"/>
                <a:cs typeface="Trebuchet MS"/>
              </a:rPr>
            </a:br>
            <a:r>
              <a:rPr lang="en-US" spc="-5" dirty="0">
                <a:latin typeface="Trebuchet MS"/>
                <a:cs typeface="Trebuchet MS"/>
              </a:rPr>
              <a:t>NILAI SEMESTER </a:t>
            </a:r>
            <a:r>
              <a:rPr lang="en-US" dirty="0">
                <a:latin typeface="Trebuchet MS"/>
                <a:cs typeface="Trebuchet MS"/>
              </a:rPr>
              <a:t>V UNTUK </a:t>
            </a:r>
            <a:r>
              <a:rPr lang="en-US" spc="-5" dirty="0">
                <a:latin typeface="Trebuchet MS"/>
                <a:cs typeface="Trebuchet MS"/>
              </a:rPr>
              <a:t>FISIKA, </a:t>
            </a:r>
            <a:r>
              <a:rPr lang="en-US" spc="-40" dirty="0">
                <a:latin typeface="Trebuchet MS"/>
                <a:cs typeface="Trebuchet MS"/>
              </a:rPr>
              <a:t>MATEMATIKA DAN BIOLOGI </a:t>
            </a:r>
            <a:r>
              <a:rPr lang="en-US" spc="-5" dirty="0">
                <a:latin typeface="Trebuchet MS"/>
                <a:cs typeface="Trebuchet MS"/>
              </a:rPr>
              <a:t>MINIMAL</a:t>
            </a:r>
            <a:r>
              <a:rPr lang="en-US" spc="-305" dirty="0">
                <a:latin typeface="Trebuchet MS"/>
                <a:cs typeface="Trebuchet MS"/>
              </a:rPr>
              <a:t> </a:t>
            </a:r>
            <a:r>
              <a:rPr lang="en-US" spc="-5" dirty="0">
                <a:latin typeface="Trebuchet MS"/>
                <a:cs typeface="Trebuchet MS"/>
              </a:rPr>
              <a:t>90</a:t>
            </a:r>
          </a:p>
          <a:p>
            <a:pPr marL="447675" indent="-434975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9"/>
              <a:tabLst>
                <a:tab pos="469265" algn="l"/>
                <a:tab pos="469900" algn="l"/>
              </a:tabLst>
            </a:pPr>
            <a:r>
              <a:rPr lang="en-US" b="1" spc="-5" dirty="0">
                <a:latin typeface="Trebuchet MS"/>
                <a:cs typeface="Trebuchet MS"/>
              </a:rPr>
              <a:t>PRODI SARJANA SEJARAH MILITER:</a:t>
            </a:r>
            <a:br>
              <a:rPr lang="en-US" b="1" spc="-5" dirty="0">
                <a:latin typeface="Trebuchet MS"/>
                <a:cs typeface="Trebuchet MS"/>
              </a:rPr>
            </a:br>
            <a:r>
              <a:rPr lang="en-US" spc="-5" dirty="0">
                <a:latin typeface="Trebuchet MS"/>
                <a:cs typeface="Trebuchet MS"/>
              </a:rPr>
              <a:t>NILAI SEMESTER </a:t>
            </a:r>
            <a:r>
              <a:rPr lang="en-US" dirty="0">
                <a:latin typeface="Trebuchet MS"/>
                <a:cs typeface="Trebuchet MS"/>
              </a:rPr>
              <a:t>V UNTUK </a:t>
            </a:r>
            <a:r>
              <a:rPr lang="en-US" spc="-5" dirty="0">
                <a:latin typeface="Trebuchet MS"/>
                <a:cs typeface="Trebuchet MS"/>
              </a:rPr>
              <a:t>SEJARAH, GEOGRAFI DAN SOSIOLOGI MINIMAL 90</a:t>
            </a:r>
            <a:r>
              <a:rPr lang="en-US" spc="-40" dirty="0">
                <a:latin typeface="Trebuchet MS"/>
                <a:cs typeface="Trebuchet MS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469265" algn="l"/>
                <a:tab pos="469900" algn="l"/>
              </a:tabLst>
            </a:pPr>
            <a:endParaRPr lang="en-US" spc="-5" dirty="0">
              <a:solidFill>
                <a:srgbClr val="000B22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0127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53908" y="779400"/>
            <a:ext cx="1097041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0" b="1" spc="-5" dirty="0">
                <a:latin typeface="Trebuchet MS"/>
                <a:cs typeface="Trebuchet MS"/>
              </a:rPr>
              <a:t>PROGRAM </a:t>
            </a:r>
            <a:r>
              <a:rPr sz="2000" b="1" spc="-10" dirty="0">
                <a:latin typeface="Trebuchet MS"/>
                <a:cs typeface="Trebuchet MS"/>
              </a:rPr>
              <a:t>KEAHLIAN </a:t>
            </a:r>
            <a:r>
              <a:rPr sz="2000" b="1" spc="-5" dirty="0">
                <a:latin typeface="Trebuchet MS"/>
                <a:cs typeface="Trebuchet MS"/>
              </a:rPr>
              <a:t>SMK </a:t>
            </a:r>
            <a:r>
              <a:rPr sz="2000" b="1" spc="-50" dirty="0">
                <a:latin typeface="Trebuchet MS"/>
                <a:cs typeface="Trebuchet MS"/>
              </a:rPr>
              <a:t>YANG </a:t>
            </a:r>
            <a:r>
              <a:rPr sz="2000" b="1" spc="-5" dirty="0">
                <a:latin typeface="Trebuchet MS"/>
                <a:cs typeface="Trebuchet MS"/>
              </a:rPr>
              <a:t>DI </a:t>
            </a:r>
            <a:r>
              <a:rPr sz="2000" b="1" spc="-10" dirty="0">
                <a:latin typeface="Trebuchet MS"/>
                <a:cs typeface="Trebuchet MS"/>
              </a:rPr>
              <a:t>IJINKAN </a:t>
            </a:r>
            <a:r>
              <a:rPr sz="2000" b="1" spc="-5" dirty="0">
                <a:latin typeface="Trebuchet MS"/>
                <a:cs typeface="Trebuchet MS"/>
              </a:rPr>
              <a:t>MENGIKUTI PROGRAM</a:t>
            </a:r>
            <a:r>
              <a:rPr sz="2000" b="1" spc="114" dirty="0">
                <a:latin typeface="Trebuchet MS"/>
                <a:cs typeface="Trebuchet MS"/>
              </a:rPr>
              <a:t> </a:t>
            </a:r>
            <a:r>
              <a:rPr sz="2000" b="1" spc="5" dirty="0">
                <a:latin typeface="Trebuchet MS"/>
                <a:cs typeface="Trebuchet MS"/>
              </a:rPr>
              <a:t>S1</a:t>
            </a:r>
            <a:r>
              <a:rPr lang="en-US" sz="2000" b="1" spc="5" dirty="0">
                <a:latin typeface="Trebuchet MS"/>
                <a:cs typeface="Trebuchet MS"/>
              </a:rPr>
              <a:t> </a:t>
            </a:r>
            <a:r>
              <a:rPr lang="en-US" sz="2000" b="1" spc="-5" dirty="0">
                <a:solidFill>
                  <a:prstClr val="black"/>
                </a:solidFill>
                <a:latin typeface="Trebuchet MS"/>
                <a:cs typeface="Trebuchet MS"/>
              </a:rPr>
              <a:t>DISESUAIKAN DENGAN 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Trebuchet MS"/>
                <a:cs typeface="Trebuchet MS"/>
              </a:rPr>
              <a:t>PRODI </a:t>
            </a:r>
            <a:r>
              <a:rPr sz="2000" b="1" spc="-50" dirty="0">
                <a:latin typeface="Trebuchet MS"/>
                <a:cs typeface="Trebuchet MS"/>
              </a:rPr>
              <a:t>YANG</a:t>
            </a:r>
            <a:r>
              <a:rPr sz="2000" b="1" spc="1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DIOPERASONALKAN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3878" y="2367134"/>
            <a:ext cx="839469" cy="2581910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60"/>
              </a:spcBef>
            </a:pP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PROGRAM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KEAHLIAN 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DISESUAI DENGAN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PRODI  </a:t>
            </a:r>
            <a:r>
              <a:rPr sz="1800" spc="-55" dirty="0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OPERSIONALKAN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14143" y="5605489"/>
            <a:ext cx="112747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5" dirty="0">
                <a:latin typeface="Trebuchet MS"/>
                <a:cs typeface="Trebuchet MS"/>
              </a:rPr>
              <a:t>CATATAN: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1146810" algn="l"/>
                <a:tab pos="2277110" algn="l"/>
                <a:tab pos="2814320" algn="l"/>
                <a:tab pos="3548379" algn="l"/>
                <a:tab pos="4597400" algn="l"/>
                <a:tab pos="6359525" algn="l"/>
                <a:tab pos="6807834" algn="l"/>
                <a:tab pos="7734934" algn="l"/>
                <a:tab pos="9457055" algn="l"/>
              </a:tabLst>
            </a:pPr>
            <a:r>
              <a:rPr sz="1800" spc="-5" dirty="0">
                <a:latin typeface="Trebuchet MS"/>
                <a:cs typeface="Trebuchet MS"/>
              </a:rPr>
              <a:t>PROGRAM	KEAHLIAN	</a:t>
            </a:r>
            <a:r>
              <a:rPr sz="1800" dirty="0">
                <a:latin typeface="Trebuchet MS"/>
                <a:cs typeface="Trebuchet MS"/>
              </a:rPr>
              <a:t>SMK	</a:t>
            </a:r>
            <a:r>
              <a:rPr sz="1800" spc="-10" dirty="0">
                <a:latin typeface="Trebuchet MS"/>
                <a:cs typeface="Trebuchet MS"/>
              </a:rPr>
              <a:t>TIDAK	</a:t>
            </a:r>
            <a:r>
              <a:rPr sz="1800" spc="-5" dirty="0">
                <a:latin typeface="Trebuchet MS"/>
                <a:cs typeface="Trebuchet MS"/>
              </a:rPr>
              <a:t>BERLAKU	</a:t>
            </a:r>
            <a:r>
              <a:rPr sz="1800" spc="-50" dirty="0">
                <a:latin typeface="Trebuchet MS"/>
                <a:cs typeface="Trebuchet MS"/>
              </a:rPr>
              <a:t>PADA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PROGRAM	</a:t>
            </a:r>
            <a:r>
              <a:rPr sz="1800" dirty="0">
                <a:latin typeface="Trebuchet MS"/>
                <a:cs typeface="Trebuchet MS"/>
              </a:rPr>
              <a:t>S1</a:t>
            </a:r>
            <a:r>
              <a:rPr lang="en-US" sz="18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KHUSUS</a:t>
            </a:r>
            <a:r>
              <a:rPr lang="en-US" sz="1800" spc="-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PADA</a:t>
            </a:r>
            <a:r>
              <a:rPr sz="1800" spc="409" dirty="0">
                <a:latin typeface="Trebuchet MS"/>
                <a:cs typeface="Trebuchet MS"/>
              </a:rPr>
              <a:t> </a:t>
            </a:r>
            <a:r>
              <a:rPr lang="en-US" spc="-75" dirty="0">
                <a:latin typeface="Trebuchet MS"/>
                <a:cs typeface="Trebuchet MS"/>
              </a:rPr>
              <a:t>PRODI </a:t>
            </a:r>
            <a:r>
              <a:rPr lang="en-US" spc="5" dirty="0">
                <a:latin typeface="Trebuchet MS"/>
                <a:cs typeface="Trebuchet MS"/>
              </a:rPr>
              <a:t>SARJANA </a:t>
            </a:r>
            <a:r>
              <a:rPr sz="1800" spc="-5" dirty="0">
                <a:latin typeface="Trebuchet MS"/>
                <a:cs typeface="Trebuchet MS"/>
              </a:rPr>
              <a:t>KEDOKTERAN</a:t>
            </a:r>
            <a:r>
              <a:rPr lang="en-US" sz="1800" spc="-5" dirty="0">
                <a:latin typeface="Trebuchet MS"/>
                <a:cs typeface="Trebuchet MS"/>
              </a:rPr>
              <a:t>, </a:t>
            </a:r>
            <a:r>
              <a:rPr lang="en-US" spc="-5" dirty="0">
                <a:latin typeface="Trebuchet MS"/>
                <a:cs typeface="Trebuchet MS"/>
              </a:rPr>
              <a:t>PRODI</a:t>
            </a:r>
            <a:r>
              <a:rPr lang="en-US" spc="5" dirty="0">
                <a:latin typeface="Trebuchet MS"/>
                <a:cs typeface="Trebuchet MS"/>
              </a:rPr>
              <a:t> SARJANA </a:t>
            </a:r>
            <a:r>
              <a:rPr lang="en-US" dirty="0">
                <a:latin typeface="Trebuchet MS"/>
                <a:cs typeface="Trebuchet MS"/>
              </a:rPr>
              <a:t>BIOLOGI, </a:t>
            </a:r>
            <a:r>
              <a:rPr lang="en-US" spc="-5" dirty="0">
                <a:latin typeface="Trebuchet MS"/>
                <a:cs typeface="Trebuchet MS"/>
              </a:rPr>
              <a:t>PRODI</a:t>
            </a:r>
            <a:r>
              <a:rPr lang="en-US" spc="5" dirty="0">
                <a:latin typeface="Trebuchet MS"/>
                <a:cs typeface="Trebuchet MS"/>
              </a:rPr>
              <a:t> SARJANA </a:t>
            </a:r>
            <a:r>
              <a:rPr lang="en-US" spc="-25" dirty="0">
                <a:latin typeface="Trebuchet MS"/>
                <a:cs typeface="Trebuchet MS"/>
              </a:rPr>
              <a:t>MATEMATIKA, </a:t>
            </a:r>
            <a:r>
              <a:rPr lang="en-US" dirty="0">
                <a:latin typeface="Trebuchet MS"/>
                <a:cs typeface="Trebuchet MS"/>
              </a:rPr>
              <a:t>PRODI </a:t>
            </a:r>
            <a:r>
              <a:rPr lang="en-US" spc="5" dirty="0">
                <a:latin typeface="Trebuchet MS"/>
                <a:cs typeface="Trebuchet MS"/>
              </a:rPr>
              <a:t>SARJANA </a:t>
            </a:r>
            <a:r>
              <a:rPr lang="en-US" spc="10" dirty="0">
                <a:latin typeface="Trebuchet MS"/>
                <a:cs typeface="Trebuchet MS"/>
              </a:rPr>
              <a:t>KIMIA &amp; </a:t>
            </a:r>
            <a:r>
              <a:rPr lang="en-US" spc="-5" dirty="0">
                <a:latin typeface="Trebuchet MS"/>
                <a:cs typeface="Trebuchet MS"/>
              </a:rPr>
              <a:t>PRODI</a:t>
            </a:r>
            <a:r>
              <a:rPr lang="en-US" spc="5" dirty="0">
                <a:latin typeface="Trebuchet MS"/>
                <a:cs typeface="Trebuchet MS"/>
              </a:rPr>
              <a:t> SARJANA </a:t>
            </a:r>
            <a:r>
              <a:rPr lang="en-US" dirty="0">
                <a:latin typeface="Trebuchet MS"/>
                <a:cs typeface="Trebuchet MS"/>
              </a:rPr>
              <a:t>FISIKA</a:t>
            </a:r>
          </a:p>
          <a:p>
            <a:pPr marL="12700">
              <a:lnSpc>
                <a:spcPct val="100000"/>
              </a:lnSpc>
              <a:tabLst>
                <a:tab pos="1146810" algn="l"/>
                <a:tab pos="2277110" algn="l"/>
                <a:tab pos="2814320" algn="l"/>
                <a:tab pos="3548379" algn="l"/>
                <a:tab pos="4597400" algn="l"/>
                <a:tab pos="6359525" algn="l"/>
                <a:tab pos="6807834" algn="l"/>
                <a:tab pos="7734934" algn="l"/>
                <a:tab pos="9457055" algn="l"/>
              </a:tabLst>
            </a:pPr>
            <a:r>
              <a:rPr lang="en-US" sz="1800" spc="-5" dirty="0">
                <a:latin typeface="Trebuchet MS"/>
                <a:cs typeface="Trebuchet MS"/>
              </a:rPr>
              <a:t> </a:t>
            </a:r>
            <a:endParaRPr sz="1800" dirty="0">
              <a:latin typeface="Trebuchet MS"/>
              <a:cs typeface="Trebuchet MS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5CE2F2C-F983-4291-BB10-9D26E2B3E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231944"/>
              </p:ext>
            </p:extLst>
          </p:nvPr>
        </p:nvGraphicFramePr>
        <p:xfrm>
          <a:off x="762000" y="1484069"/>
          <a:ext cx="10970412" cy="377833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086852">
                  <a:extLst>
                    <a:ext uri="{9D8B030D-6E8A-4147-A177-3AD203B41FA5}">
                      <a16:colId xmlns:a16="http://schemas.microsoft.com/office/drawing/2014/main" val="2777112154"/>
                    </a:ext>
                  </a:extLst>
                </a:gridCol>
                <a:gridCol w="4094748">
                  <a:extLst>
                    <a:ext uri="{9D8B030D-6E8A-4147-A177-3AD203B41FA5}">
                      <a16:colId xmlns:a16="http://schemas.microsoft.com/office/drawing/2014/main" val="3062667481"/>
                    </a:ext>
                  </a:extLst>
                </a:gridCol>
                <a:gridCol w="5788812">
                  <a:extLst>
                    <a:ext uri="{9D8B030D-6E8A-4147-A177-3AD203B41FA5}">
                      <a16:colId xmlns:a16="http://schemas.microsoft.com/office/drawing/2014/main" val="476728899"/>
                    </a:ext>
                  </a:extLst>
                </a:gridCol>
              </a:tblGrid>
              <a:tr h="2069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PRODI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SMK JURUSAN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753839"/>
                  </a:ext>
                </a:extLst>
              </a:tr>
              <a:tr h="413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PRODI SARJANA FARMASI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FARMASI </a:t>
                      </a: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489230"/>
                  </a:ext>
                </a:extLst>
              </a:tr>
              <a:tr h="3244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PRODI SARJANA TEKNIK ELEKTRO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KETENAGALISTRIKAN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216545"/>
                  </a:ext>
                </a:extLst>
              </a:tr>
              <a:tr h="413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ELEKTRONIKA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903611"/>
                  </a:ext>
                </a:extLst>
              </a:tr>
              <a:tr h="20692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PRODI SARJANA TEKNIK MESIN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MESIN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104860"/>
                  </a:ext>
                </a:extLst>
              </a:tr>
              <a:tr h="206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TEKNOLOGI PESAWAT UDARA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24025"/>
                  </a:ext>
                </a:extLst>
              </a:tr>
              <a:tr h="206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OTOMOTIF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387310"/>
                  </a:ext>
                </a:extLst>
              </a:tr>
              <a:tr h="206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PERKAPALAN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5996536"/>
                  </a:ext>
                </a:extLst>
              </a:tr>
              <a:tr h="206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KIMIA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414006"/>
                  </a:ext>
                </a:extLst>
              </a:tr>
              <a:tr h="206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ENERGI TERBARUKAN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485818"/>
                  </a:ext>
                </a:extLst>
              </a:tr>
              <a:tr h="2069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PRODI SARJANA TEKNIK INFORMATIKA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TEKNIK KOMPUTER DAN INFORMATIKA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51745"/>
                  </a:ext>
                </a:extLst>
              </a:tr>
              <a:tr h="206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TEKNIK TELEKOMUNIKASI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015607"/>
                  </a:ext>
                </a:extLst>
              </a:tr>
              <a:tr h="6207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PRODI SARJANA TEKNIK SIPIL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TEKNOLOGI KONSTRUKSI DAN PROPERTI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65" marR="9465" marT="946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436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521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39065"/>
            <a:ext cx="111125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10"/>
              </a:spcBef>
            </a:pP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BIRO AKADEMIK</a:t>
            </a:r>
            <a:r>
              <a:rPr sz="9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DAN  KEMAHASISWAAN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056" y="64007"/>
            <a:ext cx="457200" cy="4511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5" dirty="0"/>
              <a:t>PRADITYA </a:t>
            </a:r>
            <a:r>
              <a:rPr spc="-5" dirty="0"/>
              <a:t>• </a:t>
            </a:r>
            <a:r>
              <a:rPr spc="-70" dirty="0"/>
              <a:t>WIRATAMA </a:t>
            </a:r>
            <a:r>
              <a:rPr spc="-5" dirty="0"/>
              <a:t>• </a:t>
            </a:r>
            <a:r>
              <a:rPr spc="-30" dirty="0"/>
              <a:t>NAGARA</a:t>
            </a:r>
            <a:r>
              <a:rPr spc="-95" dirty="0"/>
              <a:t> </a:t>
            </a:r>
            <a:r>
              <a:rPr spc="-25" dirty="0"/>
              <a:t>BHAKTI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C56601-292A-478F-815D-8359EE6D35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46616"/>
              </p:ext>
            </p:extLst>
          </p:nvPr>
        </p:nvGraphicFramePr>
        <p:xfrm>
          <a:off x="1199695" y="756547"/>
          <a:ext cx="9006000" cy="594625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7800">
                  <a:extLst>
                    <a:ext uri="{9D8B030D-6E8A-4147-A177-3AD203B41FA5}">
                      <a16:colId xmlns:a16="http://schemas.microsoft.com/office/drawing/2014/main" val="2745084283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132636519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83504973"/>
                    </a:ext>
                  </a:extLst>
                </a:gridCol>
              </a:tblGrid>
              <a:tr h="2425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KEGIATAN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JADWAL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4211358361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Pendaftaran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online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1 - 28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Februari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391239589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Sidang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Akademik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Pengumuman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 (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lolos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verifikasi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administrasi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pemanggilan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peserta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TKBI dan Rik Psi)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Maret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323938727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Try out TKBI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Maret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848498676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TKBI 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Maret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437656908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Try out Rik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Psikologi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Maret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2407001162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Rik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Psikologi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Maret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2708229805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Sidang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Akademik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Hasil TKBI dan Rik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Psikologi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April 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958663941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Pengumuman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 (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lolos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TKBI dan Rik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Psikologi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April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3404425935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Kedatangan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peserta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Unhan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Mei 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450987868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Tertulis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dan TPS (sore)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Mei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3452887673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Rikkes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Keswa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13 - 14 Mei 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942082789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Wawancara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Wawancara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Akademik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15 - 17  Mei 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2460557340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Samapta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“A” dan “B”, 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Renang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18 - 19 Mei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4190968234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Sidang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Akademik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Pengumuman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 (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lolos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wawancara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MI,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rikkes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kesamaptaan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jasmani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Mei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2639140568"/>
                  </a:ext>
                </a:extLst>
              </a:tr>
              <a:tr h="485028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Administrasi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tanda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tangan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Surat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Pernyataan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&amp; 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Perjanjian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pembagian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kaporlap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dan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potong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rambut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22 - 23 Mei 2024</a:t>
                      </a:r>
                    </a:p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827185821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Pemberangkatan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Akmil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Magelang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Mei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686723869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Pembukaan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Diksarmil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Chandradimuka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Mei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2118592063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Diksarmil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Diksarmil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Chandradimuka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Mei - 23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Agustus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3484354125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Kembali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Kampus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Unhan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 Sentul Bogor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Agustus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2895599094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Persiapan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Upacara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Pembukaan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Pendidikan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Agustus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- 1 September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1213951354"/>
                  </a:ext>
                </a:extLst>
              </a:tr>
              <a:tr h="242515"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3619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Pembukaan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Pendidikan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tc>
                  <a:txBody>
                    <a:bodyPr/>
                    <a:lstStyle/>
                    <a:p>
                      <a:pPr marL="800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September 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616" marR="54616" marT="0" marB="0"/>
                </a:tc>
                <a:extLst>
                  <a:ext uri="{0D108BD9-81ED-4DB2-BD59-A6C34878D82A}">
                    <a16:rowId xmlns:a16="http://schemas.microsoft.com/office/drawing/2014/main" val="206432773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CF64A7B-C25F-4CE0-919C-9CFF7296BBD1}"/>
              </a:ext>
            </a:extLst>
          </p:cNvPr>
          <p:cNvSpPr/>
          <p:nvPr/>
        </p:nvSpPr>
        <p:spPr>
          <a:xfrm>
            <a:off x="2043001" y="152400"/>
            <a:ext cx="9005999" cy="342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JADWAL KEGIATAN SELEKSI PMB PROGRAM S1 UNHAN RI TAHUN 2024</a:t>
            </a:r>
            <a:endParaRPr lang="en-US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81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5355</TotalTime>
  <Words>1200</Words>
  <Application>Microsoft Office PowerPoint</Application>
  <PresentationFormat>Widescreen</PresentationFormat>
  <Paragraphs>199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PMB 2022</dc:title>
  <dc:creator>Nengah Putra</dc:creator>
  <cp:lastModifiedBy>Dell</cp:lastModifiedBy>
  <cp:revision>221</cp:revision>
  <cp:lastPrinted>2024-01-18T04:24:35Z</cp:lastPrinted>
  <dcterms:created xsi:type="dcterms:W3CDTF">2022-02-08T04:26:30Z</dcterms:created>
  <dcterms:modified xsi:type="dcterms:W3CDTF">2024-01-24T07:00:42Z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2022-02-08T00:00:00Z</vt:filetime>
  </property>
</Properties>
</file>